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82" r:id="rId2"/>
    <p:sldId id="263" r:id="rId3"/>
    <p:sldId id="257" r:id="rId4"/>
    <p:sldId id="277" r:id="rId5"/>
    <p:sldId id="264" r:id="rId6"/>
    <p:sldId id="271" r:id="rId7"/>
    <p:sldId id="272" r:id="rId8"/>
    <p:sldId id="273" r:id="rId9"/>
    <p:sldId id="283" r:id="rId10"/>
    <p:sldId id="274" r:id="rId11"/>
    <p:sldId id="276" r:id="rId12"/>
    <p:sldId id="292" r:id="rId13"/>
    <p:sldId id="284" r:id="rId14"/>
    <p:sldId id="286" r:id="rId15"/>
    <p:sldId id="279" r:id="rId16"/>
    <p:sldId id="296" r:id="rId17"/>
    <p:sldId id="297" r:id="rId18"/>
    <p:sldId id="298" r:id="rId19"/>
    <p:sldId id="299" r:id="rId20"/>
    <p:sldId id="300" r:id="rId21"/>
    <p:sldId id="301" r:id="rId22"/>
    <p:sldId id="303" r:id="rId23"/>
    <p:sldId id="287" r:id="rId24"/>
    <p:sldId id="289" r:id="rId25"/>
    <p:sldId id="291" r:id="rId26"/>
    <p:sldId id="280" r:id="rId27"/>
    <p:sldId id="295" r:id="rId28"/>
    <p:sldId id="302" r:id="rId29"/>
  </p:sldIdLst>
  <p:sldSz cx="13335000" cy="7442200"/>
  <p:notesSz cx="13335000" cy="74422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22" y="7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78500" cy="373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7553325" y="0"/>
            <a:ext cx="5778500" cy="373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F6622-12BB-40D0-8E5A-20795E31CED9}" type="datetimeFigureOut">
              <a:rPr lang="zh-TW" altLang="en-US" smtClean="0"/>
              <a:t>2026/4/1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418013" y="930275"/>
            <a:ext cx="4498975" cy="2511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333500" y="3581400"/>
            <a:ext cx="10668000" cy="2930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7069138"/>
            <a:ext cx="5778500" cy="373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7553325" y="7069138"/>
            <a:ext cx="5778500" cy="373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748DB-D72D-4E97-9DD9-EAF5F36F52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06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748DB-D72D-4E97-9DD9-EAF5F36F526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96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0125" y="2307082"/>
            <a:ext cx="11334750" cy="1562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00250" y="4167632"/>
            <a:ext cx="9334500" cy="1860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accent2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accent2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335000" cy="743864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557E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6750" y="1711706"/>
            <a:ext cx="5800725" cy="49118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67525" y="1711706"/>
            <a:ext cx="5800725" cy="49118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335000" cy="743864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C59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3335000" cy="74386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174116"/>
            <a:ext cx="198247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6991" y="3666189"/>
            <a:ext cx="5765800" cy="2496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accent2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33900" y="6921246"/>
            <a:ext cx="4267200" cy="372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66750" y="6921246"/>
            <a:ext cx="3067050" cy="372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01200" y="6921246"/>
            <a:ext cx="3067050" cy="372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163.22.69.147/ftrip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tdoor.moe.edu.tw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each.k12ea.gov.tw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teach.k12ea.gov.tw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svg"/><Relationship Id="rId3" Type="http://schemas.openxmlformats.org/officeDocument/2006/relationships/image" Target="../media/image8.svg"/><Relationship Id="rId21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>
            <a:extLst>
              <a:ext uri="{FF2B5EF4-FFF2-40B4-BE49-F238E27FC236}">
                <a16:creationId xmlns:a16="http://schemas.microsoft.com/office/drawing/2014/main" id="{B76928FF-7992-4519-BC4F-22C2D3D63A90}"/>
              </a:ext>
            </a:extLst>
          </p:cNvPr>
          <p:cNvSpPr/>
          <p:nvPr/>
        </p:nvSpPr>
        <p:spPr>
          <a:xfrm>
            <a:off x="266700" y="-93511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6959" y="361161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6B71E06-D217-44A2-A0BF-680FA802B47A}"/>
              </a:ext>
            </a:extLst>
          </p:cNvPr>
          <p:cNvSpPr/>
          <p:nvPr/>
        </p:nvSpPr>
        <p:spPr>
          <a:xfrm>
            <a:off x="1077849" y="182322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9C978CB-5706-4D2B-BA34-118002E07B20}"/>
              </a:ext>
            </a:extLst>
          </p:cNvPr>
          <p:cNvSpPr/>
          <p:nvPr/>
        </p:nvSpPr>
        <p:spPr>
          <a:xfrm>
            <a:off x="1822802" y="245929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9423871" y="-1638040"/>
            <a:ext cx="4892821" cy="3632920"/>
          </a:xfrm>
          <a:custGeom>
            <a:avLst/>
            <a:gdLst/>
            <a:ahLst/>
            <a:cxnLst/>
            <a:rect l="l" t="t" r="r" b="b"/>
            <a:pathLst>
              <a:path w="6763115" h="5021613">
                <a:moveTo>
                  <a:pt x="0" y="0"/>
                </a:moveTo>
                <a:lnTo>
                  <a:pt x="6763115" y="0"/>
                </a:lnTo>
                <a:lnTo>
                  <a:pt x="6763115" y="5021612"/>
                </a:lnTo>
                <a:lnTo>
                  <a:pt x="0" y="5021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245" y="568638"/>
            <a:ext cx="12516795" cy="5996129"/>
            <a:chOff x="-130825" y="-1847598"/>
            <a:chExt cx="23068495" cy="11050884"/>
          </a:xfrm>
        </p:grpSpPr>
        <p:sp>
          <p:nvSpPr>
            <p:cNvPr id="4" name="TextBox 4"/>
            <p:cNvSpPr txBox="1"/>
            <p:nvPr/>
          </p:nvSpPr>
          <p:spPr>
            <a:xfrm>
              <a:off x="-130825" y="-1847598"/>
              <a:ext cx="23012400" cy="11050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5"/>
                </a:lnSpc>
              </a:pPr>
              <a:r>
                <a:rPr lang="en-US" sz="6141" b="1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115學年度教育部國民及學前教育署</a:t>
              </a:r>
            </a:p>
            <a:p>
              <a:pPr algn="ctr">
                <a:lnSpc>
                  <a:spcPts val="6755"/>
                </a:lnSpc>
              </a:pPr>
              <a:r>
                <a:rPr lang="en-US" sz="6141" b="1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補助實施戶外教育與海洋教育計畫</a:t>
              </a:r>
              <a:endParaRPr lang="en-US" sz="6141" b="1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6755"/>
                </a:lnSpc>
              </a:pPr>
              <a:endParaRPr lang="en-US" sz="6141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6755"/>
                </a:lnSpc>
              </a:pPr>
              <a:r>
                <a:rPr lang="en-US" sz="8000" b="1" dirty="0" err="1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縣內說明會</a:t>
              </a:r>
              <a:endParaRPr lang="en-US" sz="8000" b="1" dirty="0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6755"/>
                </a:lnSpc>
              </a:pPr>
              <a:endParaRPr lang="en-US" sz="6141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l">
                <a:lnSpc>
                  <a:spcPts val="6755"/>
                </a:lnSpc>
              </a:pPr>
              <a:r>
                <a:rPr lang="zh-TW" altLang="en-US" sz="4000" b="1" spc="165" dirty="0">
                  <a:solidFill>
                    <a:srgbClr val="7030A0"/>
                  </a:solidFill>
                  <a:latin typeface="Microsoft JhengHei"/>
                  <a:cs typeface="Microsoft JhengHei"/>
                </a:rPr>
                <a:t>                        南投縣政府教育處</a:t>
              </a:r>
              <a:endParaRPr lang="en-US" altLang="zh-TW" sz="4000" b="1" spc="165" dirty="0">
                <a:solidFill>
                  <a:srgbClr val="7030A0"/>
                </a:solidFill>
                <a:latin typeface="Microsoft JhengHei"/>
                <a:cs typeface="Microsoft JhengHei"/>
              </a:endParaRPr>
            </a:p>
            <a:p>
              <a:pPr algn="l">
                <a:lnSpc>
                  <a:spcPts val="6755"/>
                </a:lnSpc>
              </a:pPr>
              <a:r>
                <a:rPr lang="zh-TW" altLang="en-US" sz="4000" b="1" spc="165" dirty="0">
                  <a:solidFill>
                    <a:srgbClr val="7030A0"/>
                  </a:solidFill>
                  <a:latin typeface="Microsoft JhengHei"/>
                  <a:cs typeface="Microsoft JhengHei"/>
                </a:rPr>
                <a:t>                        南投縣戶外教育及海洋教育中心</a:t>
              </a:r>
              <a:endParaRPr lang="en-US" sz="4000" dirty="0">
                <a:solidFill>
                  <a:srgbClr val="7030A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74730" y="7924868"/>
              <a:ext cx="23012400" cy="551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5"/>
                </a:lnSpc>
                <a:spcBef>
                  <a:spcPct val="0"/>
                </a:spcBef>
              </a:pPr>
              <a:endParaRPr lang="en-US" sz="1788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197727" y="5852022"/>
            <a:ext cx="1072027" cy="1085841"/>
          </a:xfrm>
          <a:custGeom>
            <a:avLst/>
            <a:gdLst/>
            <a:ahLst/>
            <a:cxnLst/>
            <a:rect l="l" t="t" r="r" b="b"/>
            <a:pathLst>
              <a:path w="1900912" h="1900912">
                <a:moveTo>
                  <a:pt x="0" y="0"/>
                </a:moveTo>
                <a:lnTo>
                  <a:pt x="1900912" y="0"/>
                </a:lnTo>
                <a:lnTo>
                  <a:pt x="1900912" y="1900912"/>
                </a:lnTo>
                <a:lnTo>
                  <a:pt x="0" y="1900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zh-TW" altLang="en-US" dirty="0"/>
              <a:t> </a:t>
            </a:r>
          </a:p>
        </p:txBody>
      </p:sp>
      <p:sp>
        <p:nvSpPr>
          <p:cNvPr id="8" name="Freeform 8"/>
          <p:cNvSpPr/>
          <p:nvPr/>
        </p:nvSpPr>
        <p:spPr>
          <a:xfrm>
            <a:off x="114300" y="3473281"/>
            <a:ext cx="3073170" cy="3073170"/>
          </a:xfrm>
          <a:custGeom>
            <a:avLst/>
            <a:gdLst/>
            <a:ahLst/>
            <a:cxnLst/>
            <a:rect l="l" t="t" r="r" b="b"/>
            <a:pathLst>
              <a:path w="4247897" h="4247897">
                <a:moveTo>
                  <a:pt x="0" y="0"/>
                </a:moveTo>
                <a:lnTo>
                  <a:pt x="4247897" y="0"/>
                </a:lnTo>
                <a:lnTo>
                  <a:pt x="4247897" y="4247897"/>
                </a:lnTo>
                <a:lnTo>
                  <a:pt x="0" y="4247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B237B98-B5D6-4681-94CB-93675FA08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56" y="5176444"/>
            <a:ext cx="1072027" cy="10720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285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35" dirty="0"/>
              <a:t>計畫內容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857500" y="238759"/>
            <a:ext cx="614299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95"/>
              </a:spcBef>
            </a:pPr>
            <a:r>
              <a:rPr sz="2800" b="1" spc="215" dirty="0" err="1">
                <a:solidFill>
                  <a:srgbClr val="174058"/>
                </a:solidFill>
                <a:latin typeface="Microsoft JhengHei"/>
                <a:cs typeface="Microsoft JhengHei"/>
              </a:rPr>
              <a:t>計畫三：推動海洋教育課程</a:t>
            </a:r>
            <a:endParaRPr sz="2800" dirty="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300" y="1068705"/>
            <a:ext cx="3985260" cy="620395"/>
            <a:chOff x="198120" y="2490241"/>
            <a:chExt cx="3985260" cy="62039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2490241"/>
              <a:ext cx="3985260" cy="6202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0576" y="2509392"/>
              <a:ext cx="3904615" cy="541020"/>
            </a:xfrm>
            <a:custGeom>
              <a:avLst/>
              <a:gdLst/>
              <a:ahLst/>
              <a:cxnLst/>
              <a:rect l="l" t="t" r="r" b="b"/>
              <a:pathLst>
                <a:path w="3904615" h="541019">
                  <a:moveTo>
                    <a:pt x="3814152" y="0"/>
                  </a:moveTo>
                  <a:lnTo>
                    <a:pt x="90119" y="0"/>
                  </a:lnTo>
                  <a:lnTo>
                    <a:pt x="55040" y="7068"/>
                  </a:lnTo>
                  <a:lnTo>
                    <a:pt x="26395" y="26352"/>
                  </a:lnTo>
                  <a:lnTo>
                    <a:pt x="7082" y="54971"/>
                  </a:lnTo>
                  <a:lnTo>
                    <a:pt x="0" y="90042"/>
                  </a:lnTo>
                  <a:lnTo>
                    <a:pt x="0" y="450468"/>
                  </a:lnTo>
                  <a:lnTo>
                    <a:pt x="7082" y="485560"/>
                  </a:lnTo>
                  <a:lnTo>
                    <a:pt x="26395" y="514222"/>
                  </a:lnTo>
                  <a:lnTo>
                    <a:pt x="55040" y="533550"/>
                  </a:lnTo>
                  <a:lnTo>
                    <a:pt x="90119" y="540638"/>
                  </a:lnTo>
                  <a:lnTo>
                    <a:pt x="3814152" y="540638"/>
                  </a:lnTo>
                  <a:lnTo>
                    <a:pt x="3849244" y="533550"/>
                  </a:lnTo>
                  <a:lnTo>
                    <a:pt x="3877906" y="514222"/>
                  </a:lnTo>
                  <a:lnTo>
                    <a:pt x="3897234" y="485560"/>
                  </a:lnTo>
                  <a:lnTo>
                    <a:pt x="3904322" y="450468"/>
                  </a:lnTo>
                  <a:lnTo>
                    <a:pt x="3904322" y="90042"/>
                  </a:lnTo>
                  <a:lnTo>
                    <a:pt x="3897234" y="54971"/>
                  </a:lnTo>
                  <a:lnTo>
                    <a:pt x="3877906" y="26352"/>
                  </a:lnTo>
                  <a:lnTo>
                    <a:pt x="3849244" y="7068"/>
                  </a:lnTo>
                  <a:lnTo>
                    <a:pt x="3814152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5978" y="1180693"/>
            <a:ext cx="322834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130" dirty="0">
                <a:solidFill>
                  <a:srgbClr val="FFFFFF"/>
                </a:solidFill>
                <a:latin typeface="Microsoft JhengHei"/>
                <a:cs typeface="Microsoft JhengHei"/>
              </a:rPr>
              <a:t>辦理學生海洋體驗課程活動</a:t>
            </a:r>
            <a:endParaRPr sz="1950" dirty="0">
              <a:latin typeface="Microsoft JhengHei"/>
              <a:cs typeface="Microsoft JhengHei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867849E1-B6D2-44A0-9D0C-67EA3FDAE58E}"/>
              </a:ext>
            </a:extLst>
          </p:cNvPr>
          <p:cNvGrpSpPr/>
          <p:nvPr/>
        </p:nvGrpSpPr>
        <p:grpSpPr>
          <a:xfrm>
            <a:off x="5829300" y="1636610"/>
            <a:ext cx="3200400" cy="975082"/>
            <a:chOff x="2732913" y="4007992"/>
            <a:chExt cx="1466215" cy="975082"/>
          </a:xfrm>
        </p:grpSpPr>
        <p:grpSp>
          <p:nvGrpSpPr>
            <p:cNvPr id="14" name="object 14"/>
            <p:cNvGrpSpPr/>
            <p:nvPr/>
          </p:nvGrpSpPr>
          <p:grpSpPr>
            <a:xfrm>
              <a:off x="2732913" y="4007992"/>
              <a:ext cx="1466215" cy="652780"/>
              <a:chOff x="2732913" y="4007992"/>
              <a:chExt cx="1466215" cy="65278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2735326" y="4007992"/>
                <a:ext cx="1463675" cy="652780"/>
              </a:xfrm>
              <a:custGeom>
                <a:avLst/>
                <a:gdLst/>
                <a:ahLst/>
                <a:cxnLst/>
                <a:rect l="l" t="t" r="r" b="b"/>
                <a:pathLst>
                  <a:path w="1463675" h="652779">
                    <a:moveTo>
                      <a:pt x="1354963" y="0"/>
                    </a:moveTo>
                    <a:lnTo>
                      <a:pt x="108838" y="0"/>
                    </a:lnTo>
                    <a:lnTo>
                      <a:pt x="66490" y="8538"/>
                    </a:lnTo>
                    <a:lnTo>
                      <a:pt x="31892" y="31829"/>
                    </a:lnTo>
                    <a:lnTo>
                      <a:pt x="8558" y="66383"/>
                    </a:lnTo>
                    <a:lnTo>
                      <a:pt x="0" y="108712"/>
                    </a:lnTo>
                    <a:lnTo>
                      <a:pt x="0" y="543813"/>
                    </a:lnTo>
                    <a:lnTo>
                      <a:pt x="8558" y="586142"/>
                    </a:lnTo>
                    <a:lnTo>
                      <a:pt x="31892" y="620696"/>
                    </a:lnTo>
                    <a:lnTo>
                      <a:pt x="66490" y="643987"/>
                    </a:lnTo>
                    <a:lnTo>
                      <a:pt x="108838" y="652526"/>
                    </a:lnTo>
                    <a:lnTo>
                      <a:pt x="1354963" y="652526"/>
                    </a:lnTo>
                    <a:lnTo>
                      <a:pt x="1397291" y="643987"/>
                    </a:lnTo>
                    <a:lnTo>
                      <a:pt x="1431845" y="620696"/>
                    </a:lnTo>
                    <a:lnTo>
                      <a:pt x="1455136" y="586142"/>
                    </a:lnTo>
                    <a:lnTo>
                      <a:pt x="1463675" y="543813"/>
                    </a:lnTo>
                    <a:lnTo>
                      <a:pt x="1463675" y="108712"/>
                    </a:lnTo>
                    <a:lnTo>
                      <a:pt x="1455136" y="66383"/>
                    </a:lnTo>
                    <a:lnTo>
                      <a:pt x="1431845" y="31829"/>
                    </a:lnTo>
                    <a:lnTo>
                      <a:pt x="1397291" y="8538"/>
                    </a:lnTo>
                    <a:lnTo>
                      <a:pt x="1354963" y="0"/>
                    </a:lnTo>
                    <a:close/>
                  </a:path>
                </a:pathLst>
              </a:custGeom>
              <a:solidFill>
                <a:srgbClr val="F0DE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2732913" y="4012183"/>
                <a:ext cx="275590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75589" h="282575">
                    <a:moveTo>
                      <a:pt x="275463" y="0"/>
                    </a:moveTo>
                    <a:lnTo>
                      <a:pt x="0" y="0"/>
                    </a:lnTo>
                    <a:lnTo>
                      <a:pt x="0" y="282448"/>
                    </a:lnTo>
                    <a:lnTo>
                      <a:pt x="275463" y="0"/>
                    </a:lnTo>
                    <a:close/>
                  </a:path>
                </a:pathLst>
              </a:custGeom>
              <a:solidFill>
                <a:srgbClr val="84603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3094101" y="4107834"/>
              <a:ext cx="1104900" cy="87524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800" b="1" spc="150" dirty="0">
                  <a:solidFill>
                    <a:srgbClr val="252525"/>
                  </a:solidFill>
                  <a:latin typeface="Microsoft JhengHei"/>
                  <a:cs typeface="Microsoft JhengHei"/>
                </a:rPr>
                <a:t>補助原則</a:t>
              </a:r>
              <a:endParaRPr sz="2800" dirty="0">
                <a:latin typeface="Microsoft JhengHei"/>
                <a:cs typeface="Microsoft JhengHei"/>
              </a:endParaRPr>
            </a:p>
          </p:txBody>
        </p: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1DD996F-D97E-4830-B6BC-1A26E18EC8AD}"/>
              </a:ext>
            </a:extLst>
          </p:cNvPr>
          <p:cNvSpPr txBox="1"/>
          <p:nvPr/>
        </p:nvSpPr>
        <p:spPr>
          <a:xfrm>
            <a:off x="656081" y="2643728"/>
            <a:ext cx="11878819" cy="3729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校，每校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，教學體驗地點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位於本縣境內者，得優先錄取補助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審查分數高低錄取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課程實施類型：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結合聯合國永續發展目標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SDGs(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如永續城鄉、氣候行動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、水域休閒運動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如獨木舟、 浮潛等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、產業技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如養殖場參觀、漁法體驗等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、環境探索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如潮間帶踏查、水質調查等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、食魚教育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如綠色海鮮課程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、海洋保育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如軟絲復育、珊瑚復育等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、藝術文化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如鯖魚祭、海廢創作等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、職業試探、淨灘活動、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場館參訪、校際交流及其他海洋體驗活動。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游泳課程不予補助。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審查表如附件。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821940" cy="876935"/>
          </a:xfrm>
          <a:custGeom>
            <a:avLst/>
            <a:gdLst/>
            <a:ahLst/>
            <a:cxnLst/>
            <a:rect l="l" t="t" r="r" b="b"/>
            <a:pathLst>
              <a:path w="2821940" h="876935">
                <a:moveTo>
                  <a:pt x="2368804" y="0"/>
                </a:moveTo>
                <a:lnTo>
                  <a:pt x="452996" y="0"/>
                </a:lnTo>
                <a:lnTo>
                  <a:pt x="403169" y="2621"/>
                </a:lnTo>
                <a:lnTo>
                  <a:pt x="354915" y="10301"/>
                </a:lnTo>
                <a:lnTo>
                  <a:pt x="308517" y="22765"/>
                </a:lnTo>
                <a:lnTo>
                  <a:pt x="264259" y="39738"/>
                </a:lnTo>
                <a:lnTo>
                  <a:pt x="222427" y="60944"/>
                </a:lnTo>
                <a:lnTo>
                  <a:pt x="183305" y="86110"/>
                </a:lnTo>
                <a:lnTo>
                  <a:pt x="147176" y="114959"/>
                </a:lnTo>
                <a:lnTo>
                  <a:pt x="114326" y="147217"/>
                </a:lnTo>
                <a:lnTo>
                  <a:pt x="85038" y="182609"/>
                </a:lnTo>
                <a:lnTo>
                  <a:pt x="59597" y="220859"/>
                </a:lnTo>
                <a:lnTo>
                  <a:pt x="38288" y="261693"/>
                </a:lnTo>
                <a:lnTo>
                  <a:pt x="21395" y="304836"/>
                </a:lnTo>
                <a:lnTo>
                  <a:pt x="9203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86965" y="876808"/>
                </a:lnTo>
                <a:lnTo>
                  <a:pt x="2386965" y="875029"/>
                </a:lnTo>
                <a:lnTo>
                  <a:pt x="2460117" y="867918"/>
                </a:lnTo>
                <a:lnTo>
                  <a:pt x="2506813" y="856114"/>
                </a:lnTo>
                <a:lnTo>
                  <a:pt x="2551404" y="839762"/>
                </a:lnTo>
                <a:lnTo>
                  <a:pt x="2593606" y="819135"/>
                </a:lnTo>
                <a:lnTo>
                  <a:pt x="2633135" y="794511"/>
                </a:lnTo>
                <a:lnTo>
                  <a:pt x="2669708" y="766163"/>
                </a:lnTo>
                <a:lnTo>
                  <a:pt x="2703040" y="734368"/>
                </a:lnTo>
                <a:lnTo>
                  <a:pt x="2732849" y="699401"/>
                </a:lnTo>
                <a:lnTo>
                  <a:pt x="2758850" y="661537"/>
                </a:lnTo>
                <a:lnTo>
                  <a:pt x="2780760" y="621051"/>
                </a:lnTo>
                <a:lnTo>
                  <a:pt x="2798295" y="578220"/>
                </a:lnTo>
                <a:lnTo>
                  <a:pt x="2811171" y="533318"/>
                </a:lnTo>
                <a:lnTo>
                  <a:pt x="2819105" y="486621"/>
                </a:lnTo>
                <a:lnTo>
                  <a:pt x="2821813" y="438403"/>
                </a:lnTo>
                <a:lnTo>
                  <a:pt x="2819154" y="390623"/>
                </a:lnTo>
                <a:lnTo>
                  <a:pt x="2811364" y="344336"/>
                </a:lnTo>
                <a:lnTo>
                  <a:pt x="2798718" y="299809"/>
                </a:lnTo>
                <a:lnTo>
                  <a:pt x="2781492" y="257309"/>
                </a:lnTo>
                <a:lnTo>
                  <a:pt x="2759964" y="217104"/>
                </a:lnTo>
                <a:lnTo>
                  <a:pt x="2734408" y="179460"/>
                </a:lnTo>
                <a:lnTo>
                  <a:pt x="2705102" y="144644"/>
                </a:lnTo>
                <a:lnTo>
                  <a:pt x="2672322" y="112924"/>
                </a:lnTo>
                <a:lnTo>
                  <a:pt x="2636345" y="84567"/>
                </a:lnTo>
                <a:lnTo>
                  <a:pt x="2597446" y="59840"/>
                </a:lnTo>
                <a:lnTo>
                  <a:pt x="2555902" y="39010"/>
                </a:lnTo>
                <a:lnTo>
                  <a:pt x="2511989" y="22343"/>
                </a:lnTo>
                <a:lnTo>
                  <a:pt x="2465985" y="10108"/>
                </a:lnTo>
                <a:lnTo>
                  <a:pt x="2418478" y="2621"/>
                </a:lnTo>
                <a:lnTo>
                  <a:pt x="2419113" y="2621"/>
                </a:lnTo>
                <a:lnTo>
                  <a:pt x="2368804" y="0"/>
                </a:lnTo>
                <a:close/>
              </a:path>
            </a:pathLst>
          </a:custGeom>
          <a:solidFill>
            <a:srgbClr val="285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E08BFE-A788-4DB1-8D1F-E102D7A4B53F}"/>
              </a:ext>
            </a:extLst>
          </p:cNvPr>
          <p:cNvSpPr/>
          <p:nvPr/>
        </p:nvSpPr>
        <p:spPr>
          <a:xfrm>
            <a:off x="647700" y="964185"/>
            <a:ext cx="12192000" cy="2295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383" marR="5513" indent="-342900">
              <a:lnSpc>
                <a:spcPct val="150000"/>
              </a:lnSpc>
              <a:buFont typeface="Wingdings" panose="05000000000000000000" pitchFamily="2" charset="2"/>
              <a:buChar char="n"/>
              <a:tabLst>
                <a:tab pos="356971" algn="l"/>
              </a:tabLst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學校應依課程目標、學生學習階段別，並以學生生活經驗為中心，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把握由近及遠之原則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，規劃戶外教育之場域。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8383" marR="5513" indent="-342900">
              <a:lnSpc>
                <a:spcPct val="150000"/>
              </a:lnSpc>
              <a:buFont typeface="Wingdings" panose="05000000000000000000" pitchFamily="2" charset="2"/>
              <a:buChar char="n"/>
              <a:tabLst>
                <a:tab pos="356971" algn="l"/>
              </a:tabLst>
            </a:pPr>
            <a:r>
              <a:rPr lang="zh-TW" altLang="en-US" sz="2000" b="1" spc="14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南投縣戶外教育及海洋教育資源網提供</a:t>
            </a:r>
            <a:r>
              <a:rPr lang="zh-TW" altLang="en-US" sz="2000" b="1" spc="14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各鄉鎮優質場域課程方案</a:t>
            </a:r>
            <a:r>
              <a:rPr lang="zh-TW" altLang="en-US" sz="2000" b="1" spc="14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，鼓勵各學校上網查詢</a:t>
            </a:r>
            <a:r>
              <a:rPr lang="zh-TW" altLang="en-US" sz="2000" b="1" spc="157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sz="2000" b="1" spc="157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88383" marR="5513" indent="-342900">
              <a:lnSpc>
                <a:spcPct val="150000"/>
              </a:lnSpc>
              <a:buFont typeface="Wingdings" panose="05000000000000000000" pitchFamily="2" charset="2"/>
              <a:buChar char="n"/>
              <a:tabLst>
                <a:tab pos="356971" algn="l"/>
              </a:tabLst>
            </a:pPr>
            <a:r>
              <a:rPr lang="en-US" altLang="zh-TW" sz="2000" b="1" spc="15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2-1</a:t>
            </a:r>
            <a:r>
              <a:rPr lang="zh-TW" altLang="en-US" sz="2000" b="1" spc="15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申請學校一定要選擇資源網的縣內場域實施戶外教育。</a:t>
            </a:r>
          </a:p>
          <a:p>
            <a:endParaRPr lang="zh-TW" altLang="en-US" sz="2315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990FBE2-13AE-4E64-B10E-2287AAAAE441}"/>
              </a:ext>
            </a:extLst>
          </p:cNvPr>
          <p:cNvGrpSpPr/>
          <p:nvPr/>
        </p:nvGrpSpPr>
        <p:grpSpPr>
          <a:xfrm>
            <a:off x="9334500" y="3187700"/>
            <a:ext cx="3048149" cy="3526450"/>
            <a:chOff x="5000333" y="3187700"/>
            <a:chExt cx="1756524" cy="3526450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3BB0D91-C7A9-40C4-A267-47768019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0333" y="3187700"/>
              <a:ext cx="1380753" cy="2437750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57EC9DD-81ED-4B9E-B363-067C7B5B504E}"/>
                </a:ext>
              </a:extLst>
            </p:cNvPr>
            <p:cNvSpPr txBox="1"/>
            <p:nvPr/>
          </p:nvSpPr>
          <p:spPr>
            <a:xfrm>
              <a:off x="5062071" y="5942782"/>
              <a:ext cx="1694786" cy="771368"/>
            </a:xfrm>
            <a:prstGeom prst="rect">
              <a:avLst/>
            </a:prstGeom>
          </p:spPr>
          <p:txBody>
            <a:bodyPr vert="horz" wrap="square" lIns="0" tIns="32388" rIns="0" bIns="0" rtlCol="0">
              <a:spAutoFit/>
            </a:bodyPr>
            <a:lstStyle/>
            <a:p>
              <a:pPr marL="13783">
                <a:spcBef>
                  <a:spcPts val="255"/>
                </a:spcBef>
              </a:pPr>
              <a:r>
                <a:rPr lang="zh-TW" altLang="en-US" sz="2400" b="1" u="sng" spc="136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hlinkClick r:id="rId3"/>
                </a:rPr>
                <a:t>南投縣戶外教育及海洋教育資源網</a:t>
              </a:r>
              <a:endParaRPr sz="2400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sp>
        <p:nvSpPr>
          <p:cNvPr id="13" name="object 4" descr="$PPTXTitle">
            <a:extLst>
              <a:ext uri="{FF2B5EF4-FFF2-40B4-BE49-F238E27FC236}">
                <a16:creationId xmlns:a16="http://schemas.microsoft.com/office/drawing/2014/main" id="{52763CD9-AC0B-4CB8-8F6A-D38ED6A43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540" y="179958"/>
            <a:ext cx="4530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9685" algn="l"/>
              </a:tabLst>
            </a:pPr>
            <a:r>
              <a:rPr sz="3600" spc="250" dirty="0"/>
              <a:t>場域選</a:t>
            </a:r>
            <a:r>
              <a:rPr sz="3600" spc="-50" dirty="0"/>
              <a:t>擇</a:t>
            </a:r>
            <a:r>
              <a:rPr sz="3600" dirty="0"/>
              <a:t>	</a:t>
            </a:r>
            <a:r>
              <a:rPr sz="3600" spc="250" dirty="0">
                <a:solidFill>
                  <a:srgbClr val="174058"/>
                </a:solidFill>
              </a:rPr>
              <a:t>注意事</a:t>
            </a:r>
            <a:r>
              <a:rPr sz="3600" spc="200" dirty="0">
                <a:solidFill>
                  <a:srgbClr val="174058"/>
                </a:solidFill>
              </a:rPr>
              <a:t>項</a:t>
            </a:r>
            <a:endParaRPr sz="3600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DBF961F-7D52-4311-BE49-1A80ADF01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2959100"/>
            <a:ext cx="8001000" cy="44170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821940" cy="876935"/>
          </a:xfrm>
          <a:custGeom>
            <a:avLst/>
            <a:gdLst/>
            <a:ahLst/>
            <a:cxnLst/>
            <a:rect l="l" t="t" r="r" b="b"/>
            <a:pathLst>
              <a:path w="2821940" h="876935">
                <a:moveTo>
                  <a:pt x="2368804" y="0"/>
                </a:moveTo>
                <a:lnTo>
                  <a:pt x="452996" y="0"/>
                </a:lnTo>
                <a:lnTo>
                  <a:pt x="403169" y="2621"/>
                </a:lnTo>
                <a:lnTo>
                  <a:pt x="354915" y="10301"/>
                </a:lnTo>
                <a:lnTo>
                  <a:pt x="308517" y="22765"/>
                </a:lnTo>
                <a:lnTo>
                  <a:pt x="264259" y="39738"/>
                </a:lnTo>
                <a:lnTo>
                  <a:pt x="222427" y="60944"/>
                </a:lnTo>
                <a:lnTo>
                  <a:pt x="183305" y="86110"/>
                </a:lnTo>
                <a:lnTo>
                  <a:pt x="147176" y="114959"/>
                </a:lnTo>
                <a:lnTo>
                  <a:pt x="114326" y="147217"/>
                </a:lnTo>
                <a:lnTo>
                  <a:pt x="85038" y="182609"/>
                </a:lnTo>
                <a:lnTo>
                  <a:pt x="59597" y="220859"/>
                </a:lnTo>
                <a:lnTo>
                  <a:pt x="38288" y="261693"/>
                </a:lnTo>
                <a:lnTo>
                  <a:pt x="21395" y="304836"/>
                </a:lnTo>
                <a:lnTo>
                  <a:pt x="9203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86965" y="876808"/>
                </a:lnTo>
                <a:lnTo>
                  <a:pt x="2386965" y="875029"/>
                </a:lnTo>
                <a:lnTo>
                  <a:pt x="2460117" y="867918"/>
                </a:lnTo>
                <a:lnTo>
                  <a:pt x="2506813" y="856114"/>
                </a:lnTo>
                <a:lnTo>
                  <a:pt x="2551404" y="839762"/>
                </a:lnTo>
                <a:lnTo>
                  <a:pt x="2593606" y="819135"/>
                </a:lnTo>
                <a:lnTo>
                  <a:pt x="2633135" y="794511"/>
                </a:lnTo>
                <a:lnTo>
                  <a:pt x="2669708" y="766163"/>
                </a:lnTo>
                <a:lnTo>
                  <a:pt x="2703040" y="734368"/>
                </a:lnTo>
                <a:lnTo>
                  <a:pt x="2732849" y="699401"/>
                </a:lnTo>
                <a:lnTo>
                  <a:pt x="2758850" y="661537"/>
                </a:lnTo>
                <a:lnTo>
                  <a:pt x="2780760" y="621051"/>
                </a:lnTo>
                <a:lnTo>
                  <a:pt x="2798295" y="578220"/>
                </a:lnTo>
                <a:lnTo>
                  <a:pt x="2811171" y="533318"/>
                </a:lnTo>
                <a:lnTo>
                  <a:pt x="2819105" y="486621"/>
                </a:lnTo>
                <a:lnTo>
                  <a:pt x="2821813" y="438403"/>
                </a:lnTo>
                <a:lnTo>
                  <a:pt x="2819154" y="390623"/>
                </a:lnTo>
                <a:lnTo>
                  <a:pt x="2811364" y="344336"/>
                </a:lnTo>
                <a:lnTo>
                  <a:pt x="2798718" y="299809"/>
                </a:lnTo>
                <a:lnTo>
                  <a:pt x="2781492" y="257309"/>
                </a:lnTo>
                <a:lnTo>
                  <a:pt x="2759964" y="217104"/>
                </a:lnTo>
                <a:lnTo>
                  <a:pt x="2734408" y="179460"/>
                </a:lnTo>
                <a:lnTo>
                  <a:pt x="2705102" y="144644"/>
                </a:lnTo>
                <a:lnTo>
                  <a:pt x="2672322" y="112924"/>
                </a:lnTo>
                <a:lnTo>
                  <a:pt x="2636345" y="84567"/>
                </a:lnTo>
                <a:lnTo>
                  <a:pt x="2597446" y="59840"/>
                </a:lnTo>
                <a:lnTo>
                  <a:pt x="2555902" y="39010"/>
                </a:lnTo>
                <a:lnTo>
                  <a:pt x="2511989" y="22343"/>
                </a:lnTo>
                <a:lnTo>
                  <a:pt x="2465985" y="10108"/>
                </a:lnTo>
                <a:lnTo>
                  <a:pt x="2418478" y="2621"/>
                </a:lnTo>
                <a:lnTo>
                  <a:pt x="2419113" y="2621"/>
                </a:lnTo>
                <a:lnTo>
                  <a:pt x="2368804" y="0"/>
                </a:lnTo>
                <a:close/>
              </a:path>
            </a:pathLst>
          </a:custGeom>
          <a:solidFill>
            <a:srgbClr val="285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 descr="$PPTXTitle">
            <a:extLst>
              <a:ext uri="{FF2B5EF4-FFF2-40B4-BE49-F238E27FC236}">
                <a16:creationId xmlns:a16="http://schemas.microsoft.com/office/drawing/2014/main" id="{52763CD9-AC0B-4CB8-8F6A-D38ED6A43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540" y="179958"/>
            <a:ext cx="4530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9685" algn="l"/>
              </a:tabLst>
            </a:pPr>
            <a:r>
              <a:rPr sz="3600" spc="250" dirty="0"/>
              <a:t>場域選</a:t>
            </a:r>
            <a:r>
              <a:rPr sz="3600" spc="-50" dirty="0"/>
              <a:t>擇</a:t>
            </a:r>
            <a:r>
              <a:rPr sz="3600" dirty="0"/>
              <a:t>	</a:t>
            </a:r>
            <a:r>
              <a:rPr lang="zh-TW" altLang="en-US" sz="3600" spc="250" dirty="0">
                <a:solidFill>
                  <a:srgbClr val="174058"/>
                </a:solidFill>
              </a:rPr>
              <a:t>注意事</a:t>
            </a:r>
            <a:r>
              <a:rPr lang="zh-TW" altLang="en-US" sz="3600" spc="200" dirty="0">
                <a:solidFill>
                  <a:srgbClr val="174058"/>
                </a:solidFill>
              </a:rPr>
              <a:t>項</a:t>
            </a:r>
            <a:endParaRPr sz="3600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D172008-3844-4118-B094-3F932B7B6D48}"/>
              </a:ext>
            </a:extLst>
          </p:cNvPr>
          <p:cNvSpPr txBox="1"/>
          <p:nvPr/>
        </p:nvSpPr>
        <p:spPr>
          <a:xfrm>
            <a:off x="561238" y="1107439"/>
            <a:ext cx="11221085" cy="12090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7660" marR="5080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n"/>
              <a:tabLst>
                <a:tab pos="328930" algn="l"/>
              </a:tabLst>
            </a:pPr>
            <a:r>
              <a:rPr sz="1800" b="1" spc="110" dirty="0" err="1">
                <a:solidFill>
                  <a:srgbClr val="F9492E"/>
                </a:solidFill>
                <a:latin typeface="Microsoft JhengHei"/>
                <a:cs typeface="Microsoft JhengHei"/>
              </a:rPr>
              <a:t>教育部戶外教育資源平臺提供多元場域及相關資訊</a:t>
            </a:r>
            <a:r>
              <a:rPr sz="1800" b="1" spc="110" dirty="0">
                <a:solidFill>
                  <a:srgbClr val="F9492E"/>
                </a:solidFill>
                <a:latin typeface="Microsoft JhengHei"/>
                <a:cs typeface="Microsoft JhengHei"/>
              </a:rPr>
              <a:t>， 鼓勵各申請單位可查詢各部會相關場域</a:t>
            </a:r>
            <a:r>
              <a:rPr sz="1800" spc="-15" dirty="0">
                <a:solidFill>
                  <a:srgbClr val="252525"/>
                </a:solidFill>
                <a:latin typeface="Microsoft JhengHei"/>
                <a:cs typeface="Microsoft JhengHei"/>
              </a:rPr>
              <a:t>， 例如：	</a:t>
            </a:r>
            <a:r>
              <a:rPr sz="1800" spc="135" dirty="0">
                <a:solidFill>
                  <a:srgbClr val="252525"/>
                </a:solidFill>
                <a:latin typeface="Microsoft JhengHei"/>
                <a:cs typeface="Microsoft JhengHei"/>
              </a:rPr>
              <a:t>國家公園、觀光工廠、國家風景區、原住民族文化會館、臺三線客庄浪漫大道、傳統藝術中心等藝</a:t>
            </a:r>
            <a:r>
              <a:rPr sz="1800" spc="-50" dirty="0">
                <a:solidFill>
                  <a:srgbClr val="252525"/>
                </a:solidFill>
                <a:latin typeface="Microsoft JhengHei"/>
                <a:cs typeface="Microsoft JhengHei"/>
              </a:rPr>
              <a:t> </a:t>
            </a:r>
            <a:r>
              <a:rPr sz="1800" spc="145" dirty="0">
                <a:solidFill>
                  <a:srgbClr val="252525"/>
                </a:solidFill>
                <a:latin typeface="Microsoft JhengHei"/>
                <a:cs typeface="Microsoft JhengHei"/>
              </a:rPr>
              <a:t>文	</a:t>
            </a:r>
            <a:r>
              <a:rPr sz="1800" spc="145" dirty="0" err="1">
                <a:solidFill>
                  <a:srgbClr val="252525"/>
                </a:solidFill>
                <a:latin typeface="Microsoft JhengHei"/>
                <a:cs typeface="Microsoft JhengHei"/>
              </a:rPr>
              <a:t>館所等</a:t>
            </a:r>
            <a:r>
              <a:rPr sz="1800" spc="145" dirty="0">
                <a:solidFill>
                  <a:srgbClr val="252525"/>
                </a:solidFill>
                <a:latin typeface="Microsoft JhengHei"/>
                <a:cs typeface="Microsoft JhengHei"/>
              </a:rPr>
              <a:t>。</a:t>
            </a:r>
            <a:endParaRPr sz="1800" dirty="0">
              <a:latin typeface="Microsoft JhengHei"/>
              <a:cs typeface="Microsoft JhengHei"/>
            </a:endParaRPr>
          </a:p>
        </p:txBody>
      </p:sp>
      <p:grpSp>
        <p:nvGrpSpPr>
          <p:cNvPr id="10" name="object 7">
            <a:extLst>
              <a:ext uri="{FF2B5EF4-FFF2-40B4-BE49-F238E27FC236}">
                <a16:creationId xmlns:a16="http://schemas.microsoft.com/office/drawing/2014/main" id="{27388C88-8932-471E-88F1-BB1B94141C1D}"/>
              </a:ext>
            </a:extLst>
          </p:cNvPr>
          <p:cNvGrpSpPr/>
          <p:nvPr/>
        </p:nvGrpSpPr>
        <p:grpSpPr>
          <a:xfrm>
            <a:off x="482358" y="2349500"/>
            <a:ext cx="11061942" cy="4917949"/>
            <a:chOff x="482358" y="3574922"/>
            <a:chExt cx="10465511" cy="3692652"/>
          </a:xfrm>
        </p:grpSpPr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8A3CCE59-B4EE-4D99-B787-5F4FF55D49A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31783" y="3993387"/>
              <a:ext cx="2016086" cy="1727199"/>
            </a:xfrm>
            <a:prstGeom prst="rect">
              <a:avLst/>
            </a:prstGeom>
          </p:spPr>
        </p:pic>
        <p:pic>
          <p:nvPicPr>
            <p:cNvPr id="17" name="object 9">
              <a:extLst>
                <a:ext uri="{FF2B5EF4-FFF2-40B4-BE49-F238E27FC236}">
                  <a16:creationId xmlns:a16="http://schemas.microsoft.com/office/drawing/2014/main" id="{7D120B25-1417-453E-A1E0-D237B3EB2FD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358" y="3574922"/>
              <a:ext cx="7772400" cy="3692652"/>
            </a:xfrm>
            <a:prstGeom prst="rect">
              <a:avLst/>
            </a:prstGeom>
          </p:spPr>
        </p:pic>
      </p:grpSp>
      <p:sp>
        <p:nvSpPr>
          <p:cNvPr id="18" name="object 5">
            <a:extLst>
              <a:ext uri="{FF2B5EF4-FFF2-40B4-BE49-F238E27FC236}">
                <a16:creationId xmlns:a16="http://schemas.microsoft.com/office/drawing/2014/main" id="{9C17F204-8949-4EC6-9AE7-CCB88C35FF94}"/>
              </a:ext>
            </a:extLst>
          </p:cNvPr>
          <p:cNvSpPr txBox="1"/>
          <p:nvPr/>
        </p:nvSpPr>
        <p:spPr>
          <a:xfrm>
            <a:off x="9444180" y="5930900"/>
            <a:ext cx="27349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25" dirty="0">
                <a:latin typeface="Microsoft JhengHei"/>
                <a:cs typeface="Microsoft JhengHei"/>
                <a:hlinkClick r:id="rId4"/>
              </a:rPr>
              <a:t>教育部戶外教育資源平臺</a:t>
            </a:r>
            <a:endParaRPr sz="2400" dirty="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58146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821940" cy="876935"/>
          </a:xfrm>
          <a:custGeom>
            <a:avLst/>
            <a:gdLst/>
            <a:ahLst/>
            <a:cxnLst/>
            <a:rect l="l" t="t" r="r" b="b"/>
            <a:pathLst>
              <a:path w="2821940" h="876935">
                <a:moveTo>
                  <a:pt x="2368804" y="0"/>
                </a:moveTo>
                <a:lnTo>
                  <a:pt x="452996" y="0"/>
                </a:lnTo>
                <a:lnTo>
                  <a:pt x="403169" y="2621"/>
                </a:lnTo>
                <a:lnTo>
                  <a:pt x="354915" y="10301"/>
                </a:lnTo>
                <a:lnTo>
                  <a:pt x="308517" y="22765"/>
                </a:lnTo>
                <a:lnTo>
                  <a:pt x="264259" y="39738"/>
                </a:lnTo>
                <a:lnTo>
                  <a:pt x="222427" y="60944"/>
                </a:lnTo>
                <a:lnTo>
                  <a:pt x="183305" y="86110"/>
                </a:lnTo>
                <a:lnTo>
                  <a:pt x="147176" y="114959"/>
                </a:lnTo>
                <a:lnTo>
                  <a:pt x="114326" y="147217"/>
                </a:lnTo>
                <a:lnTo>
                  <a:pt x="85038" y="182609"/>
                </a:lnTo>
                <a:lnTo>
                  <a:pt x="59597" y="220859"/>
                </a:lnTo>
                <a:lnTo>
                  <a:pt x="38288" y="261693"/>
                </a:lnTo>
                <a:lnTo>
                  <a:pt x="21395" y="304836"/>
                </a:lnTo>
                <a:lnTo>
                  <a:pt x="9203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86965" y="876808"/>
                </a:lnTo>
                <a:lnTo>
                  <a:pt x="2386965" y="875029"/>
                </a:lnTo>
                <a:lnTo>
                  <a:pt x="2460117" y="867918"/>
                </a:lnTo>
                <a:lnTo>
                  <a:pt x="2506813" y="856114"/>
                </a:lnTo>
                <a:lnTo>
                  <a:pt x="2551404" y="839762"/>
                </a:lnTo>
                <a:lnTo>
                  <a:pt x="2593606" y="819135"/>
                </a:lnTo>
                <a:lnTo>
                  <a:pt x="2633135" y="794511"/>
                </a:lnTo>
                <a:lnTo>
                  <a:pt x="2669708" y="766163"/>
                </a:lnTo>
                <a:lnTo>
                  <a:pt x="2703040" y="734368"/>
                </a:lnTo>
                <a:lnTo>
                  <a:pt x="2732849" y="699401"/>
                </a:lnTo>
                <a:lnTo>
                  <a:pt x="2758850" y="661537"/>
                </a:lnTo>
                <a:lnTo>
                  <a:pt x="2780760" y="621051"/>
                </a:lnTo>
                <a:lnTo>
                  <a:pt x="2798295" y="578220"/>
                </a:lnTo>
                <a:lnTo>
                  <a:pt x="2811171" y="533318"/>
                </a:lnTo>
                <a:lnTo>
                  <a:pt x="2819105" y="486621"/>
                </a:lnTo>
                <a:lnTo>
                  <a:pt x="2821813" y="438403"/>
                </a:lnTo>
                <a:lnTo>
                  <a:pt x="2819154" y="390623"/>
                </a:lnTo>
                <a:lnTo>
                  <a:pt x="2811364" y="344336"/>
                </a:lnTo>
                <a:lnTo>
                  <a:pt x="2798718" y="299809"/>
                </a:lnTo>
                <a:lnTo>
                  <a:pt x="2781492" y="257309"/>
                </a:lnTo>
                <a:lnTo>
                  <a:pt x="2759964" y="217104"/>
                </a:lnTo>
                <a:lnTo>
                  <a:pt x="2734408" y="179460"/>
                </a:lnTo>
                <a:lnTo>
                  <a:pt x="2705102" y="144644"/>
                </a:lnTo>
                <a:lnTo>
                  <a:pt x="2672322" y="112924"/>
                </a:lnTo>
                <a:lnTo>
                  <a:pt x="2636345" y="84567"/>
                </a:lnTo>
                <a:lnTo>
                  <a:pt x="2597446" y="59840"/>
                </a:lnTo>
                <a:lnTo>
                  <a:pt x="2555902" y="39010"/>
                </a:lnTo>
                <a:lnTo>
                  <a:pt x="2511989" y="22343"/>
                </a:lnTo>
                <a:lnTo>
                  <a:pt x="2465985" y="10108"/>
                </a:lnTo>
                <a:lnTo>
                  <a:pt x="2418478" y="2621"/>
                </a:lnTo>
                <a:lnTo>
                  <a:pt x="2419113" y="2621"/>
                </a:lnTo>
                <a:lnTo>
                  <a:pt x="2368804" y="0"/>
                </a:lnTo>
                <a:close/>
              </a:path>
            </a:pathLst>
          </a:custGeom>
          <a:solidFill>
            <a:srgbClr val="285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83540" y="179958"/>
            <a:ext cx="52171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9685" algn="l"/>
              </a:tabLst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經費編列</a:t>
            </a:r>
            <a:r>
              <a:rPr sz="4000" dirty="0"/>
              <a:t>	</a:t>
            </a:r>
            <a:r>
              <a:rPr sz="4000" spc="250" dirty="0">
                <a:solidFill>
                  <a:srgbClr val="174058"/>
                </a:solidFill>
              </a:rPr>
              <a:t>注意事</a:t>
            </a:r>
            <a:r>
              <a:rPr sz="4000" spc="200" dirty="0">
                <a:solidFill>
                  <a:srgbClr val="174058"/>
                </a:solidFill>
              </a:rPr>
              <a:t>項</a:t>
            </a:r>
            <a:endParaRPr sz="4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2ED0F5D-AFDB-49D1-A73A-908C41D403B5}"/>
              </a:ext>
            </a:extLst>
          </p:cNvPr>
          <p:cNvSpPr txBox="1"/>
          <p:nvPr/>
        </p:nvSpPr>
        <p:spPr>
          <a:xfrm>
            <a:off x="1714500" y="1663700"/>
            <a:ext cx="9525000" cy="581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餐費：午、晚餐至多一餐編列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元（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勿編茶水費項目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早餐編列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學生住宿一晚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上限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600-800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雜支編列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記得編列旅平險。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遊覽車編列須符合現在價格，勿編太低。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所傳送的經費表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均須核章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54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3">
            <a:extLst>
              <a:ext uri="{FF2B5EF4-FFF2-40B4-BE49-F238E27FC236}">
                <a16:creationId xmlns:a16="http://schemas.microsoft.com/office/drawing/2014/main" id="{DD7ED1C9-D541-4887-BE59-60323B3B6E34}"/>
              </a:ext>
            </a:extLst>
          </p:cNvPr>
          <p:cNvGrpSpPr/>
          <p:nvPr/>
        </p:nvGrpSpPr>
        <p:grpSpPr>
          <a:xfrm>
            <a:off x="2552700" y="292100"/>
            <a:ext cx="6477000" cy="874488"/>
            <a:chOff x="0" y="0"/>
            <a:chExt cx="4294795" cy="363888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10DC26ED-0DDA-4A0C-B379-3EF782F14FDA}"/>
                </a:ext>
              </a:extLst>
            </p:cNvPr>
            <p:cNvSpPr/>
            <p:nvPr/>
          </p:nvSpPr>
          <p:spPr>
            <a:xfrm>
              <a:off x="0" y="0"/>
              <a:ext cx="4294795" cy="363888"/>
            </a:xfrm>
            <a:custGeom>
              <a:avLst/>
              <a:gdLst/>
              <a:ahLst/>
              <a:cxnLst/>
              <a:rect l="l" t="t" r="r" b="b"/>
              <a:pathLst>
                <a:path w="4294795" h="363888">
                  <a:moveTo>
                    <a:pt x="26112" y="0"/>
                  </a:moveTo>
                  <a:lnTo>
                    <a:pt x="4268683" y="0"/>
                  </a:lnTo>
                  <a:cubicBezTo>
                    <a:pt x="4283104" y="0"/>
                    <a:pt x="4294795" y="11691"/>
                    <a:pt x="4294795" y="26112"/>
                  </a:cubicBezTo>
                  <a:lnTo>
                    <a:pt x="4294795" y="337776"/>
                  </a:lnTo>
                  <a:cubicBezTo>
                    <a:pt x="4294795" y="352197"/>
                    <a:pt x="4283104" y="363888"/>
                    <a:pt x="4268683" y="363888"/>
                  </a:cubicBezTo>
                  <a:lnTo>
                    <a:pt x="26112" y="363888"/>
                  </a:lnTo>
                  <a:cubicBezTo>
                    <a:pt x="11691" y="363888"/>
                    <a:pt x="0" y="352197"/>
                    <a:pt x="0" y="337776"/>
                  </a:cubicBezTo>
                  <a:lnTo>
                    <a:pt x="0" y="26112"/>
                  </a:lnTo>
                  <a:cubicBezTo>
                    <a:pt x="0" y="11691"/>
                    <a:pt x="11691" y="0"/>
                    <a:pt x="26112" y="0"/>
                  </a:cubicBezTo>
                  <a:close/>
                </a:path>
              </a:pathLst>
            </a:custGeom>
            <a:solidFill>
              <a:srgbClr val="F7DB9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A7753F03-50EF-4DE3-9B8E-40FBE7CC22D3}"/>
                </a:ext>
              </a:extLst>
            </p:cNvPr>
            <p:cNvSpPr txBox="1"/>
            <p:nvPr/>
          </p:nvSpPr>
          <p:spPr>
            <a:xfrm>
              <a:off x="0" y="-38100"/>
              <a:ext cx="4294795" cy="401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5F463BF5-027F-448F-B1D3-D29F0AF10338}"/>
              </a:ext>
            </a:extLst>
          </p:cNvPr>
          <p:cNvSpPr/>
          <p:nvPr/>
        </p:nvSpPr>
        <p:spPr>
          <a:xfrm>
            <a:off x="2857500" y="335591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b="1" kern="1200" spc="225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115</a:t>
            </a:r>
            <a:r>
              <a:rPr lang="zh-TW" altLang="en-US" sz="4800" b="1" kern="1200" spc="225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學年度計畫審查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F6CDEF9-2A03-4CB2-B0B1-4D0816C5CCC5}"/>
              </a:ext>
            </a:extLst>
          </p:cNvPr>
          <p:cNvSpPr txBox="1"/>
          <p:nvPr/>
        </p:nvSpPr>
        <p:spPr>
          <a:xfrm>
            <a:off x="1562100" y="1968500"/>
            <a:ext cx="10888250" cy="390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縣內審查日期：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星期三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9:00-12:00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、下午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1:00-3:00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 逾時送達、資料不全者，恕不予受理。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審查地點：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光華國小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戶海中心辦公室隔壁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審查當天請攜帶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紙本二份，包含下載之計畫書、課程設計表、審查表及經費概算表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核章完畢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及筆電當場修正。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計畫需修正學校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請於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星期四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補件上傳完畢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。並上傳修正後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電子檔至南投縣戶外教育及海洋教育資源網 。     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5414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6282055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57998" y="2646628"/>
            <a:ext cx="5192395" cy="20097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indent="-861060">
              <a:lnSpc>
                <a:spcPct val="100200"/>
              </a:lnSpc>
              <a:spcBef>
                <a:spcPts val="90"/>
              </a:spcBef>
            </a:pPr>
            <a:r>
              <a:rPr sz="65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系統填報操作注意事項</a:t>
            </a:r>
            <a:endParaRPr sz="6500" dirty="0">
              <a:solidFill>
                <a:srgbClr val="7030A0"/>
              </a:solidFill>
              <a:latin typeface="Microsoft JhengHei"/>
              <a:cs typeface="Microsoft JhengHe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69747" y="1803653"/>
            <a:ext cx="49968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40" dirty="0">
                <a:latin typeface="Microsoft JhengHei"/>
                <a:cs typeface="Microsoft JhengHei"/>
              </a:rPr>
              <a:t>國中小課程與教學計畫填報系統</a:t>
            </a:r>
            <a:endParaRPr sz="2800" dirty="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2800" b="0" spc="-10" dirty="0">
                <a:latin typeface="Microsoft JhengHei"/>
                <a:cs typeface="Microsoft JhengHei"/>
                <a:hlinkClick r:id="rId2"/>
              </a:rPr>
              <a:t>https://teach.k12ea.gov.tw/</a:t>
            </a:r>
            <a:endParaRPr sz="2800" dirty="0">
              <a:latin typeface="Microsoft JhengHei"/>
              <a:cs typeface="Microsoft Jheng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867" y="2936620"/>
            <a:ext cx="4799330" cy="25510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6383866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04825" y="2501900"/>
            <a:ext cx="5791200" cy="2130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lvl="0" indent="-861060" algn="l" defTabSz="914400" eaLnBrk="1" fontAlgn="auto" latinLnBrk="0" hangingPunct="1">
              <a:lnSpc>
                <a:spcPct val="1002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系統填報資料：</a:t>
            </a:r>
            <a:endParaRPr lang="en-US" altLang="zh-TW" sz="4800" b="1" spc="260" dirty="0">
              <a:solidFill>
                <a:srgbClr val="7030A0"/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en-US" altLang="zh-TW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2-1</a:t>
            </a: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學校實施戶外教育</a:t>
            </a:r>
            <a:endParaRPr lang="en-US" altLang="zh-TW" sz="4400" b="1" spc="26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如手冊</a:t>
            </a:r>
            <a:r>
              <a:rPr lang="en-US" altLang="zh-TW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P17</a:t>
            </a:r>
            <a:endParaRPr sz="4400" dirty="0">
              <a:solidFill>
                <a:srgbClr val="FF0000"/>
              </a:solidFill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EFD8225-54EF-4C44-81A6-6534720F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39700"/>
            <a:ext cx="5672755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44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6383866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19900" y="2044700"/>
            <a:ext cx="5856478" cy="34971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lvl="0" indent="-861060" algn="l" defTabSz="914400" eaLnBrk="1" fontAlgn="auto" latinLnBrk="0" hangingPunct="1">
              <a:lnSpc>
                <a:spcPct val="1002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</a:t>
            </a:r>
            <a:r>
              <a:rPr lang="zh-TW" altLang="en-US" sz="48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系統填報資料：</a:t>
            </a:r>
            <a:endParaRPr lang="en-US" altLang="zh-TW" sz="4800" b="1" spc="260" dirty="0">
              <a:solidFill>
                <a:srgbClr val="7030A0"/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 </a:t>
            </a:r>
            <a:r>
              <a:rPr lang="en-US" altLang="zh-TW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2-2</a:t>
            </a: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學校推展優質戶外教育路線</a:t>
            </a:r>
            <a:endParaRPr lang="en-US" altLang="zh-TW" sz="4400" b="1" spc="26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     如手冊</a:t>
            </a:r>
            <a:r>
              <a:rPr lang="en-US" altLang="zh-TW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P18</a:t>
            </a:r>
            <a:endParaRPr lang="en-US" altLang="zh-TW" sz="4400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endParaRPr sz="440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A63C43C-A5E9-483D-B363-1E3955D8F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47" y="215900"/>
            <a:ext cx="5508987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6383866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77100" y="2044700"/>
            <a:ext cx="5192395" cy="34842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8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</a:t>
            </a:r>
            <a:r>
              <a:rPr lang="zh-TW" altLang="en-US" sz="48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系統填報資料：</a:t>
            </a:r>
            <a:endParaRPr lang="en-US" altLang="zh-TW" sz="4800" b="1" spc="260" dirty="0">
              <a:solidFill>
                <a:srgbClr val="7030A0"/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    </a:t>
            </a:r>
            <a:r>
              <a:rPr lang="en-US" altLang="zh-TW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2-3</a:t>
            </a: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學校辦理戶外教育自主學習課程</a:t>
            </a:r>
            <a:endParaRPr lang="en-US" altLang="zh-TW" sz="4400" b="1" spc="26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     </a:t>
            </a:r>
            <a:r>
              <a:rPr lang="zh-TW" altLang="en-US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如手冊</a:t>
            </a:r>
            <a:r>
              <a:rPr lang="en-US" altLang="zh-TW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P19</a:t>
            </a:r>
            <a:endParaRPr sz="440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71CAA0-80F5-46DB-8925-38B4DC41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69" y="220662"/>
            <a:ext cx="5405505" cy="6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7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6383866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19900" y="2044700"/>
            <a:ext cx="5856478" cy="34714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lvl="0" indent="-861060" algn="l" defTabSz="914400" eaLnBrk="1" fontAlgn="auto" latinLnBrk="0" hangingPunct="1">
              <a:lnSpc>
                <a:spcPct val="1002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</a:t>
            </a:r>
            <a:r>
              <a:rPr lang="zh-TW" altLang="en-US" sz="48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系統填報資料：</a:t>
            </a:r>
            <a:endParaRPr lang="en-US" altLang="zh-TW" sz="4800" b="1" spc="260" dirty="0">
              <a:solidFill>
                <a:srgbClr val="7030A0"/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 </a:t>
            </a: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計畫三推動海洋教育課程</a:t>
            </a:r>
            <a:r>
              <a:rPr lang="en-US" altLang="zh-TW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-</a:t>
            </a: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學生海洋體驗活動</a:t>
            </a:r>
            <a:endParaRPr lang="en-US" altLang="zh-TW" sz="4400" b="1" spc="26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     </a:t>
            </a:r>
            <a:r>
              <a:rPr lang="zh-TW" altLang="en-US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如手冊</a:t>
            </a:r>
            <a:r>
              <a:rPr lang="en-US" altLang="zh-TW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P20</a:t>
            </a:r>
            <a:endParaRPr sz="440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7072D89-3165-472F-825B-E146CD88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47" y="260760"/>
            <a:ext cx="5562600" cy="69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9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55244" y="6857161"/>
            <a:ext cx="77470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6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821940" cy="876935"/>
          </a:xfrm>
          <a:custGeom>
            <a:avLst/>
            <a:gdLst/>
            <a:ahLst/>
            <a:cxnLst/>
            <a:rect l="l" t="t" r="r" b="b"/>
            <a:pathLst>
              <a:path w="2821940" h="876935">
                <a:moveTo>
                  <a:pt x="2368804" y="0"/>
                </a:moveTo>
                <a:lnTo>
                  <a:pt x="452996" y="0"/>
                </a:lnTo>
                <a:lnTo>
                  <a:pt x="403169" y="2621"/>
                </a:lnTo>
                <a:lnTo>
                  <a:pt x="354915" y="10301"/>
                </a:lnTo>
                <a:lnTo>
                  <a:pt x="308517" y="22765"/>
                </a:lnTo>
                <a:lnTo>
                  <a:pt x="264259" y="39738"/>
                </a:lnTo>
                <a:lnTo>
                  <a:pt x="222427" y="60944"/>
                </a:lnTo>
                <a:lnTo>
                  <a:pt x="183305" y="86110"/>
                </a:lnTo>
                <a:lnTo>
                  <a:pt x="147176" y="114959"/>
                </a:lnTo>
                <a:lnTo>
                  <a:pt x="114326" y="147217"/>
                </a:lnTo>
                <a:lnTo>
                  <a:pt x="85038" y="182609"/>
                </a:lnTo>
                <a:lnTo>
                  <a:pt x="59597" y="220859"/>
                </a:lnTo>
                <a:lnTo>
                  <a:pt x="38288" y="261693"/>
                </a:lnTo>
                <a:lnTo>
                  <a:pt x="21395" y="304836"/>
                </a:lnTo>
                <a:lnTo>
                  <a:pt x="9203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86965" y="876808"/>
                </a:lnTo>
                <a:lnTo>
                  <a:pt x="2386965" y="875029"/>
                </a:lnTo>
                <a:lnTo>
                  <a:pt x="2460117" y="867918"/>
                </a:lnTo>
                <a:lnTo>
                  <a:pt x="2506813" y="856114"/>
                </a:lnTo>
                <a:lnTo>
                  <a:pt x="2551404" y="839762"/>
                </a:lnTo>
                <a:lnTo>
                  <a:pt x="2593606" y="819135"/>
                </a:lnTo>
                <a:lnTo>
                  <a:pt x="2633135" y="794511"/>
                </a:lnTo>
                <a:lnTo>
                  <a:pt x="2669708" y="766163"/>
                </a:lnTo>
                <a:lnTo>
                  <a:pt x="2703040" y="734368"/>
                </a:lnTo>
                <a:lnTo>
                  <a:pt x="2732849" y="699401"/>
                </a:lnTo>
                <a:lnTo>
                  <a:pt x="2758850" y="661537"/>
                </a:lnTo>
                <a:lnTo>
                  <a:pt x="2780760" y="621051"/>
                </a:lnTo>
                <a:lnTo>
                  <a:pt x="2798295" y="578220"/>
                </a:lnTo>
                <a:lnTo>
                  <a:pt x="2811171" y="533318"/>
                </a:lnTo>
                <a:lnTo>
                  <a:pt x="2819105" y="486621"/>
                </a:lnTo>
                <a:lnTo>
                  <a:pt x="2821813" y="438403"/>
                </a:lnTo>
                <a:lnTo>
                  <a:pt x="2819154" y="390623"/>
                </a:lnTo>
                <a:lnTo>
                  <a:pt x="2811364" y="344336"/>
                </a:lnTo>
                <a:lnTo>
                  <a:pt x="2798718" y="299809"/>
                </a:lnTo>
                <a:lnTo>
                  <a:pt x="2781492" y="257309"/>
                </a:lnTo>
                <a:lnTo>
                  <a:pt x="2759964" y="217104"/>
                </a:lnTo>
                <a:lnTo>
                  <a:pt x="2734408" y="179460"/>
                </a:lnTo>
                <a:lnTo>
                  <a:pt x="2705102" y="144644"/>
                </a:lnTo>
                <a:lnTo>
                  <a:pt x="2672322" y="112924"/>
                </a:lnTo>
                <a:lnTo>
                  <a:pt x="2636345" y="84567"/>
                </a:lnTo>
                <a:lnTo>
                  <a:pt x="2597446" y="59840"/>
                </a:lnTo>
                <a:lnTo>
                  <a:pt x="2555902" y="39010"/>
                </a:lnTo>
                <a:lnTo>
                  <a:pt x="2511989" y="22343"/>
                </a:lnTo>
                <a:lnTo>
                  <a:pt x="2465985" y="10108"/>
                </a:lnTo>
                <a:lnTo>
                  <a:pt x="2418478" y="2621"/>
                </a:lnTo>
                <a:lnTo>
                  <a:pt x="2419113" y="2621"/>
                </a:lnTo>
                <a:lnTo>
                  <a:pt x="2368804" y="0"/>
                </a:lnTo>
                <a:close/>
              </a:path>
            </a:pathLst>
          </a:custGeom>
          <a:solidFill>
            <a:srgbClr val="285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35" dirty="0"/>
              <a:t>申請須知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91147" y="1167630"/>
            <a:ext cx="12752705" cy="5927090"/>
            <a:chOff x="291401" y="1155115"/>
            <a:chExt cx="12752705" cy="5927090"/>
          </a:xfrm>
        </p:grpSpPr>
        <p:sp>
          <p:nvSpPr>
            <p:cNvPr id="6" name="object 6"/>
            <p:cNvSpPr/>
            <p:nvPr/>
          </p:nvSpPr>
          <p:spPr>
            <a:xfrm>
              <a:off x="291401" y="1155115"/>
              <a:ext cx="12752705" cy="5927090"/>
            </a:xfrm>
            <a:custGeom>
              <a:avLst/>
              <a:gdLst/>
              <a:ahLst/>
              <a:cxnLst/>
              <a:rect l="l" t="t" r="r" b="b"/>
              <a:pathLst>
                <a:path w="12752705" h="5927090">
                  <a:moveTo>
                    <a:pt x="12752197" y="0"/>
                  </a:moveTo>
                  <a:lnTo>
                    <a:pt x="0" y="0"/>
                  </a:lnTo>
                  <a:lnTo>
                    <a:pt x="0" y="5926709"/>
                  </a:lnTo>
                  <a:lnTo>
                    <a:pt x="12752197" y="5926709"/>
                  </a:lnTo>
                  <a:lnTo>
                    <a:pt x="12752197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90313" y="1295018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4">
                  <a:moveTo>
                    <a:pt x="8017890" y="0"/>
                  </a:moveTo>
                  <a:lnTo>
                    <a:pt x="0" y="0"/>
                  </a:lnTo>
                  <a:lnTo>
                    <a:pt x="0" y="861187"/>
                  </a:lnTo>
                  <a:lnTo>
                    <a:pt x="8017890" y="861187"/>
                  </a:lnTo>
                  <a:lnTo>
                    <a:pt x="8063247" y="853869"/>
                  </a:lnTo>
                  <a:lnTo>
                    <a:pt x="8102641" y="833494"/>
                  </a:lnTo>
                  <a:lnTo>
                    <a:pt x="8133708" y="802427"/>
                  </a:lnTo>
                  <a:lnTo>
                    <a:pt x="8154083" y="763033"/>
                  </a:lnTo>
                  <a:lnTo>
                    <a:pt x="8161401" y="717676"/>
                  </a:lnTo>
                  <a:lnTo>
                    <a:pt x="8161401" y="143510"/>
                  </a:lnTo>
                  <a:lnTo>
                    <a:pt x="8154083" y="98153"/>
                  </a:lnTo>
                  <a:lnTo>
                    <a:pt x="8133708" y="58759"/>
                  </a:lnTo>
                  <a:lnTo>
                    <a:pt x="8102641" y="27692"/>
                  </a:lnTo>
                  <a:lnTo>
                    <a:pt x="8063247" y="7317"/>
                  </a:lnTo>
                  <a:lnTo>
                    <a:pt x="8017890" y="0"/>
                  </a:lnTo>
                  <a:close/>
                </a:path>
              </a:pathLst>
            </a:custGeom>
            <a:solidFill>
              <a:srgbClr val="B9D6E1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90313" y="1295018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4">
                  <a:moveTo>
                    <a:pt x="8161401" y="143510"/>
                  </a:moveTo>
                  <a:lnTo>
                    <a:pt x="8161401" y="717676"/>
                  </a:lnTo>
                  <a:lnTo>
                    <a:pt x="8154083" y="763033"/>
                  </a:lnTo>
                  <a:lnTo>
                    <a:pt x="8133708" y="802427"/>
                  </a:lnTo>
                  <a:lnTo>
                    <a:pt x="8102641" y="833494"/>
                  </a:lnTo>
                  <a:lnTo>
                    <a:pt x="8063247" y="853869"/>
                  </a:lnTo>
                  <a:lnTo>
                    <a:pt x="8017890" y="861187"/>
                  </a:lnTo>
                  <a:lnTo>
                    <a:pt x="0" y="861187"/>
                  </a:lnTo>
                  <a:lnTo>
                    <a:pt x="0" y="0"/>
                  </a:lnTo>
                  <a:lnTo>
                    <a:pt x="8017890" y="0"/>
                  </a:lnTo>
                  <a:lnTo>
                    <a:pt x="8063247" y="7317"/>
                  </a:lnTo>
                  <a:lnTo>
                    <a:pt x="8102641" y="27692"/>
                  </a:lnTo>
                  <a:lnTo>
                    <a:pt x="8133708" y="58759"/>
                  </a:lnTo>
                  <a:lnTo>
                    <a:pt x="8154083" y="98153"/>
                  </a:lnTo>
                  <a:lnTo>
                    <a:pt x="8161401" y="143510"/>
                  </a:lnTo>
                  <a:close/>
                </a:path>
              </a:pathLst>
            </a:custGeom>
            <a:ln w="25400">
              <a:solidFill>
                <a:srgbClr val="B9D6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25771" y="1564004"/>
            <a:ext cx="664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4785" algn="l"/>
              </a:tabLst>
            </a:pPr>
            <a:r>
              <a:rPr sz="1800" spc="135" dirty="0">
                <a:latin typeface="Microsoft JhengHei"/>
                <a:cs typeface="Microsoft JhengHei"/>
              </a:rPr>
              <a:t>教育部國民及學前教育署補助實施戶外教育與海洋教育要點</a:t>
            </a:r>
            <a:endParaRPr sz="180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70610" y="1144904"/>
            <a:ext cx="3432810" cy="1102360"/>
            <a:chOff x="870610" y="1144904"/>
            <a:chExt cx="3432810" cy="1102360"/>
          </a:xfrm>
        </p:grpSpPr>
        <p:sp>
          <p:nvSpPr>
            <p:cNvPr id="11" name="object 11"/>
            <p:cNvSpPr/>
            <p:nvPr/>
          </p:nvSpPr>
          <p:spPr>
            <a:xfrm>
              <a:off x="883310" y="1157604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3227552" y="0"/>
                  </a:moveTo>
                  <a:lnTo>
                    <a:pt x="179425" y="0"/>
                  </a:lnTo>
                  <a:lnTo>
                    <a:pt x="131730" y="6404"/>
                  </a:lnTo>
                  <a:lnTo>
                    <a:pt x="88869" y="24478"/>
                  </a:lnTo>
                  <a:lnTo>
                    <a:pt x="52555" y="52514"/>
                  </a:lnTo>
                  <a:lnTo>
                    <a:pt x="24498" y="88805"/>
                  </a:lnTo>
                  <a:lnTo>
                    <a:pt x="6409" y="131644"/>
                  </a:lnTo>
                  <a:lnTo>
                    <a:pt x="0" y="179324"/>
                  </a:lnTo>
                  <a:lnTo>
                    <a:pt x="0" y="897001"/>
                  </a:lnTo>
                  <a:lnTo>
                    <a:pt x="6409" y="944733"/>
                  </a:lnTo>
                  <a:lnTo>
                    <a:pt x="24498" y="987608"/>
                  </a:lnTo>
                  <a:lnTo>
                    <a:pt x="52555" y="1023921"/>
                  </a:lnTo>
                  <a:lnTo>
                    <a:pt x="88869" y="1051969"/>
                  </a:lnTo>
                  <a:lnTo>
                    <a:pt x="131730" y="1070047"/>
                  </a:lnTo>
                  <a:lnTo>
                    <a:pt x="179425" y="1076452"/>
                  </a:lnTo>
                  <a:lnTo>
                    <a:pt x="3227552" y="1076452"/>
                  </a:lnTo>
                  <a:lnTo>
                    <a:pt x="3275241" y="1070047"/>
                  </a:lnTo>
                  <a:lnTo>
                    <a:pt x="3318103" y="1051969"/>
                  </a:lnTo>
                  <a:lnTo>
                    <a:pt x="3354425" y="1023921"/>
                  </a:lnTo>
                  <a:lnTo>
                    <a:pt x="3382492" y="987608"/>
                  </a:lnTo>
                  <a:lnTo>
                    <a:pt x="3400590" y="944733"/>
                  </a:lnTo>
                  <a:lnTo>
                    <a:pt x="3407003" y="897001"/>
                  </a:lnTo>
                  <a:lnTo>
                    <a:pt x="3407003" y="179324"/>
                  </a:lnTo>
                  <a:lnTo>
                    <a:pt x="3400590" y="131644"/>
                  </a:lnTo>
                  <a:lnTo>
                    <a:pt x="3382492" y="88805"/>
                  </a:lnTo>
                  <a:lnTo>
                    <a:pt x="3354425" y="52514"/>
                  </a:lnTo>
                  <a:lnTo>
                    <a:pt x="3318103" y="24478"/>
                  </a:lnTo>
                  <a:lnTo>
                    <a:pt x="3275241" y="6404"/>
                  </a:lnTo>
                  <a:lnTo>
                    <a:pt x="3227552" y="0"/>
                  </a:lnTo>
                  <a:close/>
                </a:path>
              </a:pathLst>
            </a:custGeom>
            <a:solidFill>
              <a:srgbClr val="357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3310" y="1157604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0" y="179324"/>
                  </a:moveTo>
                  <a:lnTo>
                    <a:pt x="6409" y="131644"/>
                  </a:lnTo>
                  <a:lnTo>
                    <a:pt x="24498" y="88805"/>
                  </a:lnTo>
                  <a:lnTo>
                    <a:pt x="52555" y="52514"/>
                  </a:lnTo>
                  <a:lnTo>
                    <a:pt x="88869" y="24478"/>
                  </a:lnTo>
                  <a:lnTo>
                    <a:pt x="131730" y="6404"/>
                  </a:lnTo>
                  <a:lnTo>
                    <a:pt x="179425" y="0"/>
                  </a:lnTo>
                  <a:lnTo>
                    <a:pt x="3227552" y="0"/>
                  </a:lnTo>
                  <a:lnTo>
                    <a:pt x="3275241" y="6404"/>
                  </a:lnTo>
                  <a:lnTo>
                    <a:pt x="3318103" y="24478"/>
                  </a:lnTo>
                  <a:lnTo>
                    <a:pt x="3354425" y="52514"/>
                  </a:lnTo>
                  <a:lnTo>
                    <a:pt x="3382492" y="88805"/>
                  </a:lnTo>
                  <a:lnTo>
                    <a:pt x="3400590" y="131644"/>
                  </a:lnTo>
                  <a:lnTo>
                    <a:pt x="3407003" y="179324"/>
                  </a:lnTo>
                  <a:lnTo>
                    <a:pt x="3407003" y="897001"/>
                  </a:lnTo>
                  <a:lnTo>
                    <a:pt x="3400590" y="944733"/>
                  </a:lnTo>
                  <a:lnTo>
                    <a:pt x="3382492" y="987608"/>
                  </a:lnTo>
                  <a:lnTo>
                    <a:pt x="3354425" y="1023921"/>
                  </a:lnTo>
                  <a:lnTo>
                    <a:pt x="3318103" y="1051969"/>
                  </a:lnTo>
                  <a:lnTo>
                    <a:pt x="3275241" y="1070047"/>
                  </a:lnTo>
                  <a:lnTo>
                    <a:pt x="3227552" y="1076452"/>
                  </a:lnTo>
                  <a:lnTo>
                    <a:pt x="179425" y="1076452"/>
                  </a:lnTo>
                  <a:lnTo>
                    <a:pt x="131730" y="1070047"/>
                  </a:lnTo>
                  <a:lnTo>
                    <a:pt x="88869" y="1051969"/>
                  </a:lnTo>
                  <a:lnTo>
                    <a:pt x="52555" y="1023921"/>
                  </a:lnTo>
                  <a:lnTo>
                    <a:pt x="24498" y="987608"/>
                  </a:lnTo>
                  <a:lnTo>
                    <a:pt x="6409" y="944733"/>
                  </a:lnTo>
                  <a:lnTo>
                    <a:pt x="0" y="897001"/>
                  </a:lnTo>
                  <a:lnTo>
                    <a:pt x="0" y="1793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96770" y="1384502"/>
            <a:ext cx="9798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25" dirty="0">
                <a:solidFill>
                  <a:srgbClr val="FFFFFF"/>
                </a:solidFill>
                <a:latin typeface="Microsoft JhengHei"/>
                <a:cs typeface="Microsoft JhengHei"/>
              </a:rPr>
              <a:t>依據</a:t>
            </a:r>
            <a:endParaRPr sz="3600" dirty="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77614" y="2412618"/>
            <a:ext cx="8187055" cy="887094"/>
            <a:chOff x="4277614" y="2412618"/>
            <a:chExt cx="8187055" cy="887094"/>
          </a:xfrm>
        </p:grpSpPr>
        <p:sp>
          <p:nvSpPr>
            <p:cNvPr id="15" name="object 15"/>
            <p:cNvSpPr/>
            <p:nvPr/>
          </p:nvSpPr>
          <p:spPr>
            <a:xfrm>
              <a:off x="4290314" y="2425318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5">
                  <a:moveTo>
                    <a:pt x="8017890" y="0"/>
                  </a:moveTo>
                  <a:lnTo>
                    <a:pt x="0" y="0"/>
                  </a:lnTo>
                  <a:lnTo>
                    <a:pt x="0" y="861313"/>
                  </a:lnTo>
                  <a:lnTo>
                    <a:pt x="8017890" y="861313"/>
                  </a:lnTo>
                  <a:lnTo>
                    <a:pt x="8063247" y="853995"/>
                  </a:lnTo>
                  <a:lnTo>
                    <a:pt x="8102641" y="833613"/>
                  </a:lnTo>
                  <a:lnTo>
                    <a:pt x="8133708" y="802527"/>
                  </a:lnTo>
                  <a:lnTo>
                    <a:pt x="8154083" y="763095"/>
                  </a:lnTo>
                  <a:lnTo>
                    <a:pt x="8161401" y="717676"/>
                  </a:lnTo>
                  <a:lnTo>
                    <a:pt x="8161401" y="143637"/>
                  </a:lnTo>
                  <a:lnTo>
                    <a:pt x="8154083" y="98218"/>
                  </a:lnTo>
                  <a:lnTo>
                    <a:pt x="8133708" y="58786"/>
                  </a:lnTo>
                  <a:lnTo>
                    <a:pt x="8102641" y="27700"/>
                  </a:lnTo>
                  <a:lnTo>
                    <a:pt x="8063247" y="7318"/>
                  </a:lnTo>
                  <a:lnTo>
                    <a:pt x="8017890" y="0"/>
                  </a:lnTo>
                  <a:close/>
                </a:path>
              </a:pathLst>
            </a:custGeom>
            <a:solidFill>
              <a:srgbClr val="B9D6E1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90314" y="2425318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5">
                  <a:moveTo>
                    <a:pt x="8161401" y="143637"/>
                  </a:moveTo>
                  <a:lnTo>
                    <a:pt x="8161401" y="717676"/>
                  </a:lnTo>
                  <a:lnTo>
                    <a:pt x="8154083" y="763095"/>
                  </a:lnTo>
                  <a:lnTo>
                    <a:pt x="8133708" y="802527"/>
                  </a:lnTo>
                  <a:lnTo>
                    <a:pt x="8102641" y="833613"/>
                  </a:lnTo>
                  <a:lnTo>
                    <a:pt x="8063247" y="853995"/>
                  </a:lnTo>
                  <a:lnTo>
                    <a:pt x="8017890" y="861313"/>
                  </a:lnTo>
                  <a:lnTo>
                    <a:pt x="0" y="861313"/>
                  </a:lnTo>
                  <a:lnTo>
                    <a:pt x="0" y="0"/>
                  </a:lnTo>
                  <a:lnTo>
                    <a:pt x="8017890" y="0"/>
                  </a:lnTo>
                  <a:lnTo>
                    <a:pt x="8063247" y="7318"/>
                  </a:lnTo>
                  <a:lnTo>
                    <a:pt x="8102641" y="27700"/>
                  </a:lnTo>
                  <a:lnTo>
                    <a:pt x="8133708" y="58786"/>
                  </a:lnTo>
                  <a:lnTo>
                    <a:pt x="8154083" y="98218"/>
                  </a:lnTo>
                  <a:lnTo>
                    <a:pt x="8161401" y="143637"/>
                  </a:lnTo>
                  <a:close/>
                </a:path>
              </a:pathLst>
            </a:custGeom>
            <a:ln w="25400">
              <a:solidFill>
                <a:srgbClr val="B9D6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554994" y="2519002"/>
            <a:ext cx="763270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29400"/>
              </a:lnSpc>
              <a:spcBef>
                <a:spcPts val="100"/>
              </a:spcBef>
              <a:buChar char="•"/>
              <a:tabLst>
                <a:tab pos="184785" algn="l"/>
              </a:tabLst>
            </a:pPr>
            <a:r>
              <a:rPr sz="1800" spc="135" dirty="0">
                <a:latin typeface="Microsoft JhengHei"/>
                <a:cs typeface="Microsoft JhengHei"/>
              </a:rPr>
              <a:t>落實國民中小學校實施戶外教育與海洋教育，實踐「讓學習走入真實世界」及「親海、愛海、知海」之理念。</a:t>
            </a:r>
            <a:endParaRPr sz="1800" dirty="0">
              <a:latin typeface="Microsoft JhengHei"/>
              <a:cs typeface="Microsoft JhengHe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70610" y="2275204"/>
            <a:ext cx="3432810" cy="1102360"/>
            <a:chOff x="870610" y="2275204"/>
            <a:chExt cx="3432810" cy="1102360"/>
          </a:xfrm>
        </p:grpSpPr>
        <p:sp>
          <p:nvSpPr>
            <p:cNvPr id="19" name="object 19"/>
            <p:cNvSpPr/>
            <p:nvPr/>
          </p:nvSpPr>
          <p:spPr>
            <a:xfrm>
              <a:off x="883310" y="2287904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3227552" y="0"/>
                  </a:moveTo>
                  <a:lnTo>
                    <a:pt x="179425" y="0"/>
                  </a:lnTo>
                  <a:lnTo>
                    <a:pt x="131730" y="6404"/>
                  </a:lnTo>
                  <a:lnTo>
                    <a:pt x="88869" y="24482"/>
                  </a:lnTo>
                  <a:lnTo>
                    <a:pt x="52555" y="52530"/>
                  </a:lnTo>
                  <a:lnTo>
                    <a:pt x="24498" y="88843"/>
                  </a:lnTo>
                  <a:lnTo>
                    <a:pt x="6409" y="131718"/>
                  </a:lnTo>
                  <a:lnTo>
                    <a:pt x="0" y="179450"/>
                  </a:lnTo>
                  <a:lnTo>
                    <a:pt x="0" y="897127"/>
                  </a:lnTo>
                  <a:lnTo>
                    <a:pt x="6409" y="944807"/>
                  </a:lnTo>
                  <a:lnTo>
                    <a:pt x="24498" y="987646"/>
                  </a:lnTo>
                  <a:lnTo>
                    <a:pt x="52555" y="1023937"/>
                  </a:lnTo>
                  <a:lnTo>
                    <a:pt x="88869" y="1051973"/>
                  </a:lnTo>
                  <a:lnTo>
                    <a:pt x="131730" y="1070047"/>
                  </a:lnTo>
                  <a:lnTo>
                    <a:pt x="179425" y="1076452"/>
                  </a:lnTo>
                  <a:lnTo>
                    <a:pt x="3227552" y="1076452"/>
                  </a:lnTo>
                  <a:lnTo>
                    <a:pt x="3275241" y="1070047"/>
                  </a:lnTo>
                  <a:lnTo>
                    <a:pt x="3318103" y="1051973"/>
                  </a:lnTo>
                  <a:lnTo>
                    <a:pt x="3354425" y="1023937"/>
                  </a:lnTo>
                  <a:lnTo>
                    <a:pt x="3382492" y="987646"/>
                  </a:lnTo>
                  <a:lnTo>
                    <a:pt x="3400590" y="944807"/>
                  </a:lnTo>
                  <a:lnTo>
                    <a:pt x="3407003" y="897127"/>
                  </a:lnTo>
                  <a:lnTo>
                    <a:pt x="3407003" y="179450"/>
                  </a:lnTo>
                  <a:lnTo>
                    <a:pt x="3400590" y="131718"/>
                  </a:lnTo>
                  <a:lnTo>
                    <a:pt x="3382492" y="88843"/>
                  </a:lnTo>
                  <a:lnTo>
                    <a:pt x="3354425" y="52530"/>
                  </a:lnTo>
                  <a:lnTo>
                    <a:pt x="3318103" y="24482"/>
                  </a:lnTo>
                  <a:lnTo>
                    <a:pt x="3275241" y="6404"/>
                  </a:lnTo>
                  <a:lnTo>
                    <a:pt x="3227552" y="0"/>
                  </a:lnTo>
                  <a:close/>
                </a:path>
              </a:pathLst>
            </a:custGeom>
            <a:solidFill>
              <a:srgbClr val="5BA8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83310" y="2287904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0" y="179450"/>
                  </a:moveTo>
                  <a:lnTo>
                    <a:pt x="6409" y="131718"/>
                  </a:lnTo>
                  <a:lnTo>
                    <a:pt x="24498" y="88843"/>
                  </a:lnTo>
                  <a:lnTo>
                    <a:pt x="52555" y="52530"/>
                  </a:lnTo>
                  <a:lnTo>
                    <a:pt x="88869" y="24482"/>
                  </a:lnTo>
                  <a:lnTo>
                    <a:pt x="131730" y="6404"/>
                  </a:lnTo>
                  <a:lnTo>
                    <a:pt x="179425" y="0"/>
                  </a:lnTo>
                  <a:lnTo>
                    <a:pt x="3227552" y="0"/>
                  </a:lnTo>
                  <a:lnTo>
                    <a:pt x="3275241" y="6404"/>
                  </a:lnTo>
                  <a:lnTo>
                    <a:pt x="3318103" y="24482"/>
                  </a:lnTo>
                  <a:lnTo>
                    <a:pt x="3354425" y="52530"/>
                  </a:lnTo>
                  <a:lnTo>
                    <a:pt x="3382492" y="88843"/>
                  </a:lnTo>
                  <a:lnTo>
                    <a:pt x="3400590" y="131718"/>
                  </a:lnTo>
                  <a:lnTo>
                    <a:pt x="3407003" y="179450"/>
                  </a:lnTo>
                  <a:lnTo>
                    <a:pt x="3407003" y="897127"/>
                  </a:lnTo>
                  <a:lnTo>
                    <a:pt x="3400590" y="944807"/>
                  </a:lnTo>
                  <a:lnTo>
                    <a:pt x="3382492" y="987646"/>
                  </a:lnTo>
                  <a:lnTo>
                    <a:pt x="3354425" y="1023937"/>
                  </a:lnTo>
                  <a:lnTo>
                    <a:pt x="3318103" y="1051973"/>
                  </a:lnTo>
                  <a:lnTo>
                    <a:pt x="3275241" y="1070047"/>
                  </a:lnTo>
                  <a:lnTo>
                    <a:pt x="3227552" y="1076452"/>
                  </a:lnTo>
                  <a:lnTo>
                    <a:pt x="179425" y="1076452"/>
                  </a:lnTo>
                  <a:lnTo>
                    <a:pt x="131730" y="1070047"/>
                  </a:lnTo>
                  <a:lnTo>
                    <a:pt x="88869" y="1051973"/>
                  </a:lnTo>
                  <a:lnTo>
                    <a:pt x="52555" y="1023937"/>
                  </a:lnTo>
                  <a:lnTo>
                    <a:pt x="24498" y="987646"/>
                  </a:lnTo>
                  <a:lnTo>
                    <a:pt x="6409" y="944807"/>
                  </a:lnTo>
                  <a:lnTo>
                    <a:pt x="0" y="897127"/>
                  </a:lnTo>
                  <a:lnTo>
                    <a:pt x="0" y="17945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096770" y="2515056"/>
            <a:ext cx="9798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25" dirty="0">
                <a:solidFill>
                  <a:srgbClr val="FFFFFF"/>
                </a:solidFill>
                <a:latin typeface="Microsoft JhengHei"/>
                <a:cs typeface="Microsoft JhengHei"/>
              </a:rPr>
              <a:t>目標</a:t>
            </a:r>
            <a:endParaRPr sz="3600">
              <a:latin typeface="Microsoft JhengHei"/>
              <a:cs typeface="Microsoft JhengHe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277614" y="3543045"/>
            <a:ext cx="8187055" cy="887094"/>
            <a:chOff x="4277614" y="3543045"/>
            <a:chExt cx="8187055" cy="887094"/>
          </a:xfrm>
        </p:grpSpPr>
        <p:sp>
          <p:nvSpPr>
            <p:cNvPr id="23" name="object 23"/>
            <p:cNvSpPr/>
            <p:nvPr/>
          </p:nvSpPr>
          <p:spPr>
            <a:xfrm>
              <a:off x="4290314" y="3555745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5">
                  <a:moveTo>
                    <a:pt x="8017890" y="0"/>
                  </a:moveTo>
                  <a:lnTo>
                    <a:pt x="0" y="0"/>
                  </a:lnTo>
                  <a:lnTo>
                    <a:pt x="0" y="861187"/>
                  </a:lnTo>
                  <a:lnTo>
                    <a:pt x="8017890" y="861187"/>
                  </a:lnTo>
                  <a:lnTo>
                    <a:pt x="8063247" y="853869"/>
                  </a:lnTo>
                  <a:lnTo>
                    <a:pt x="8102641" y="833494"/>
                  </a:lnTo>
                  <a:lnTo>
                    <a:pt x="8133708" y="802427"/>
                  </a:lnTo>
                  <a:lnTo>
                    <a:pt x="8154083" y="763033"/>
                  </a:lnTo>
                  <a:lnTo>
                    <a:pt x="8161401" y="717677"/>
                  </a:lnTo>
                  <a:lnTo>
                    <a:pt x="8161401" y="143510"/>
                  </a:lnTo>
                  <a:lnTo>
                    <a:pt x="8154083" y="98153"/>
                  </a:lnTo>
                  <a:lnTo>
                    <a:pt x="8133708" y="58759"/>
                  </a:lnTo>
                  <a:lnTo>
                    <a:pt x="8102641" y="27692"/>
                  </a:lnTo>
                  <a:lnTo>
                    <a:pt x="8063247" y="7317"/>
                  </a:lnTo>
                  <a:lnTo>
                    <a:pt x="8017890" y="0"/>
                  </a:lnTo>
                  <a:close/>
                </a:path>
              </a:pathLst>
            </a:custGeom>
            <a:solidFill>
              <a:srgbClr val="B9D6E1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90314" y="3555745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5">
                  <a:moveTo>
                    <a:pt x="8161401" y="143510"/>
                  </a:moveTo>
                  <a:lnTo>
                    <a:pt x="8161401" y="717677"/>
                  </a:lnTo>
                  <a:lnTo>
                    <a:pt x="8154083" y="763033"/>
                  </a:lnTo>
                  <a:lnTo>
                    <a:pt x="8133708" y="802427"/>
                  </a:lnTo>
                  <a:lnTo>
                    <a:pt x="8102641" y="833494"/>
                  </a:lnTo>
                  <a:lnTo>
                    <a:pt x="8063247" y="853869"/>
                  </a:lnTo>
                  <a:lnTo>
                    <a:pt x="8017890" y="861187"/>
                  </a:lnTo>
                  <a:lnTo>
                    <a:pt x="0" y="861187"/>
                  </a:lnTo>
                  <a:lnTo>
                    <a:pt x="0" y="0"/>
                  </a:lnTo>
                  <a:lnTo>
                    <a:pt x="8017890" y="0"/>
                  </a:lnTo>
                  <a:lnTo>
                    <a:pt x="8063247" y="7317"/>
                  </a:lnTo>
                  <a:lnTo>
                    <a:pt x="8102641" y="27692"/>
                  </a:lnTo>
                  <a:lnTo>
                    <a:pt x="8133708" y="58759"/>
                  </a:lnTo>
                  <a:lnTo>
                    <a:pt x="8154083" y="98153"/>
                  </a:lnTo>
                  <a:lnTo>
                    <a:pt x="8161401" y="143510"/>
                  </a:lnTo>
                  <a:close/>
                </a:path>
              </a:pathLst>
            </a:custGeom>
            <a:ln w="25400">
              <a:solidFill>
                <a:srgbClr val="B9D6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525771" y="3824680"/>
            <a:ext cx="35845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Char char="•"/>
              <a:tabLst>
                <a:tab pos="184150" algn="l"/>
              </a:tabLst>
            </a:pPr>
            <a:r>
              <a:rPr sz="1800" spc="150" dirty="0">
                <a:latin typeface="Microsoft JhengHei"/>
                <a:cs typeface="Microsoft JhengHei"/>
              </a:rPr>
              <a:t>115年</a:t>
            </a:r>
            <a:r>
              <a:rPr sz="1800" spc="155" dirty="0">
                <a:latin typeface="Microsoft JhengHei"/>
                <a:cs typeface="Microsoft JhengHei"/>
              </a:rPr>
              <a:t>8</a:t>
            </a:r>
            <a:r>
              <a:rPr sz="1800" spc="150" dirty="0">
                <a:latin typeface="Microsoft JhengHei"/>
                <a:cs typeface="Microsoft JhengHei"/>
              </a:rPr>
              <a:t>月</a:t>
            </a:r>
            <a:r>
              <a:rPr sz="1800" spc="140" dirty="0">
                <a:latin typeface="Microsoft JhengHei"/>
                <a:cs typeface="Microsoft JhengHei"/>
              </a:rPr>
              <a:t>1</a:t>
            </a:r>
            <a:r>
              <a:rPr sz="1800" spc="145" dirty="0">
                <a:latin typeface="Microsoft JhengHei"/>
                <a:cs typeface="Microsoft JhengHei"/>
              </a:rPr>
              <a:t>日至</a:t>
            </a:r>
            <a:r>
              <a:rPr sz="1800" spc="150" dirty="0">
                <a:latin typeface="Microsoft JhengHei"/>
                <a:cs typeface="Microsoft JhengHei"/>
              </a:rPr>
              <a:t>116</a:t>
            </a:r>
            <a:r>
              <a:rPr sz="1800" spc="140" dirty="0">
                <a:latin typeface="Microsoft JhengHei"/>
                <a:cs typeface="Microsoft JhengHei"/>
              </a:rPr>
              <a:t>年</a:t>
            </a:r>
            <a:r>
              <a:rPr sz="1800" spc="155" dirty="0">
                <a:latin typeface="Microsoft JhengHei"/>
                <a:cs typeface="Microsoft JhengHei"/>
              </a:rPr>
              <a:t>7</a:t>
            </a:r>
            <a:r>
              <a:rPr sz="1800" spc="140" dirty="0">
                <a:latin typeface="Microsoft JhengHei"/>
                <a:cs typeface="Microsoft JhengHei"/>
              </a:rPr>
              <a:t>月</a:t>
            </a:r>
            <a:r>
              <a:rPr sz="1800" spc="145" dirty="0">
                <a:latin typeface="Microsoft JhengHei"/>
                <a:cs typeface="Microsoft JhengHei"/>
              </a:rPr>
              <a:t>31</a:t>
            </a:r>
            <a:r>
              <a:rPr sz="1800" spc="-50" dirty="0">
                <a:latin typeface="Microsoft JhengHei"/>
                <a:cs typeface="Microsoft JhengHei"/>
              </a:rPr>
              <a:t>日</a:t>
            </a:r>
            <a:endParaRPr sz="1800">
              <a:latin typeface="Microsoft JhengHei"/>
              <a:cs typeface="Microsoft JhengHe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06932" y="3405504"/>
            <a:ext cx="3432810" cy="1102360"/>
            <a:chOff x="906932" y="3405504"/>
            <a:chExt cx="3432810" cy="1102360"/>
          </a:xfrm>
        </p:grpSpPr>
        <p:sp>
          <p:nvSpPr>
            <p:cNvPr id="27" name="object 27"/>
            <p:cNvSpPr/>
            <p:nvPr/>
          </p:nvSpPr>
          <p:spPr>
            <a:xfrm>
              <a:off x="919632" y="3418204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3227552" y="0"/>
                  </a:moveTo>
                  <a:lnTo>
                    <a:pt x="179425" y="0"/>
                  </a:lnTo>
                  <a:lnTo>
                    <a:pt x="131725" y="6413"/>
                  </a:lnTo>
                  <a:lnTo>
                    <a:pt x="88864" y="24511"/>
                  </a:lnTo>
                  <a:lnTo>
                    <a:pt x="52551" y="52577"/>
                  </a:lnTo>
                  <a:lnTo>
                    <a:pt x="24495" y="88900"/>
                  </a:lnTo>
                  <a:lnTo>
                    <a:pt x="6408" y="131762"/>
                  </a:lnTo>
                  <a:lnTo>
                    <a:pt x="0" y="179450"/>
                  </a:lnTo>
                  <a:lnTo>
                    <a:pt x="0" y="897127"/>
                  </a:lnTo>
                  <a:lnTo>
                    <a:pt x="6408" y="944816"/>
                  </a:lnTo>
                  <a:lnTo>
                    <a:pt x="24495" y="987678"/>
                  </a:lnTo>
                  <a:lnTo>
                    <a:pt x="52551" y="1024000"/>
                  </a:lnTo>
                  <a:lnTo>
                    <a:pt x="88864" y="1052067"/>
                  </a:lnTo>
                  <a:lnTo>
                    <a:pt x="131725" y="1070165"/>
                  </a:lnTo>
                  <a:lnTo>
                    <a:pt x="179425" y="1076578"/>
                  </a:lnTo>
                  <a:lnTo>
                    <a:pt x="3227552" y="1076578"/>
                  </a:lnTo>
                  <a:lnTo>
                    <a:pt x="3275241" y="1070165"/>
                  </a:lnTo>
                  <a:lnTo>
                    <a:pt x="3318103" y="1052067"/>
                  </a:lnTo>
                  <a:lnTo>
                    <a:pt x="3354425" y="1024000"/>
                  </a:lnTo>
                  <a:lnTo>
                    <a:pt x="3382492" y="987678"/>
                  </a:lnTo>
                  <a:lnTo>
                    <a:pt x="3400590" y="944816"/>
                  </a:lnTo>
                  <a:lnTo>
                    <a:pt x="3407003" y="897127"/>
                  </a:lnTo>
                  <a:lnTo>
                    <a:pt x="3407003" y="179450"/>
                  </a:lnTo>
                  <a:lnTo>
                    <a:pt x="3400590" y="131762"/>
                  </a:lnTo>
                  <a:lnTo>
                    <a:pt x="3382492" y="88900"/>
                  </a:lnTo>
                  <a:lnTo>
                    <a:pt x="3354425" y="52577"/>
                  </a:lnTo>
                  <a:lnTo>
                    <a:pt x="3318103" y="24511"/>
                  </a:lnTo>
                  <a:lnTo>
                    <a:pt x="3275241" y="6413"/>
                  </a:lnTo>
                  <a:lnTo>
                    <a:pt x="3227552" y="0"/>
                  </a:lnTo>
                  <a:close/>
                </a:path>
              </a:pathLst>
            </a:custGeom>
            <a:solidFill>
              <a:srgbClr val="9BC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19632" y="3418204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0" y="179450"/>
                  </a:moveTo>
                  <a:lnTo>
                    <a:pt x="6408" y="131762"/>
                  </a:lnTo>
                  <a:lnTo>
                    <a:pt x="24495" y="88900"/>
                  </a:lnTo>
                  <a:lnTo>
                    <a:pt x="52551" y="52577"/>
                  </a:lnTo>
                  <a:lnTo>
                    <a:pt x="88864" y="24511"/>
                  </a:lnTo>
                  <a:lnTo>
                    <a:pt x="131725" y="6413"/>
                  </a:lnTo>
                  <a:lnTo>
                    <a:pt x="179425" y="0"/>
                  </a:lnTo>
                  <a:lnTo>
                    <a:pt x="3227552" y="0"/>
                  </a:lnTo>
                  <a:lnTo>
                    <a:pt x="3275241" y="6413"/>
                  </a:lnTo>
                  <a:lnTo>
                    <a:pt x="3318103" y="24511"/>
                  </a:lnTo>
                  <a:lnTo>
                    <a:pt x="3354425" y="52577"/>
                  </a:lnTo>
                  <a:lnTo>
                    <a:pt x="3382492" y="88900"/>
                  </a:lnTo>
                  <a:lnTo>
                    <a:pt x="3400590" y="131762"/>
                  </a:lnTo>
                  <a:lnTo>
                    <a:pt x="3407003" y="179450"/>
                  </a:lnTo>
                  <a:lnTo>
                    <a:pt x="3407003" y="897127"/>
                  </a:lnTo>
                  <a:lnTo>
                    <a:pt x="3400590" y="944816"/>
                  </a:lnTo>
                  <a:lnTo>
                    <a:pt x="3382492" y="987678"/>
                  </a:lnTo>
                  <a:lnTo>
                    <a:pt x="3354425" y="1024000"/>
                  </a:lnTo>
                  <a:lnTo>
                    <a:pt x="3318103" y="1052067"/>
                  </a:lnTo>
                  <a:lnTo>
                    <a:pt x="3275241" y="1070165"/>
                  </a:lnTo>
                  <a:lnTo>
                    <a:pt x="3227552" y="1076578"/>
                  </a:lnTo>
                  <a:lnTo>
                    <a:pt x="179425" y="1076578"/>
                  </a:lnTo>
                  <a:lnTo>
                    <a:pt x="131725" y="1070165"/>
                  </a:lnTo>
                  <a:lnTo>
                    <a:pt x="88864" y="1052067"/>
                  </a:lnTo>
                  <a:lnTo>
                    <a:pt x="52551" y="1024000"/>
                  </a:lnTo>
                  <a:lnTo>
                    <a:pt x="24495" y="987678"/>
                  </a:lnTo>
                  <a:lnTo>
                    <a:pt x="6408" y="944816"/>
                  </a:lnTo>
                  <a:lnTo>
                    <a:pt x="0" y="897127"/>
                  </a:lnTo>
                  <a:lnTo>
                    <a:pt x="0" y="17945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656079" y="3646169"/>
            <a:ext cx="1933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40" dirty="0">
                <a:solidFill>
                  <a:srgbClr val="FFFFFF"/>
                </a:solidFill>
                <a:latin typeface="Microsoft JhengHei"/>
                <a:cs typeface="Microsoft JhengHei"/>
              </a:rPr>
              <a:t>執行期程</a:t>
            </a:r>
            <a:endParaRPr sz="3600">
              <a:latin typeface="Microsoft JhengHei"/>
              <a:cs typeface="Microsoft JhengHe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277614" y="4673345"/>
            <a:ext cx="8187055" cy="887094"/>
            <a:chOff x="4277614" y="4673345"/>
            <a:chExt cx="8187055" cy="887094"/>
          </a:xfrm>
        </p:grpSpPr>
        <p:sp>
          <p:nvSpPr>
            <p:cNvPr id="31" name="object 31"/>
            <p:cNvSpPr/>
            <p:nvPr/>
          </p:nvSpPr>
          <p:spPr>
            <a:xfrm>
              <a:off x="4290314" y="4686045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5">
                  <a:moveTo>
                    <a:pt x="8017890" y="0"/>
                  </a:moveTo>
                  <a:lnTo>
                    <a:pt x="0" y="0"/>
                  </a:lnTo>
                  <a:lnTo>
                    <a:pt x="0" y="861187"/>
                  </a:lnTo>
                  <a:lnTo>
                    <a:pt x="8017890" y="861187"/>
                  </a:lnTo>
                  <a:lnTo>
                    <a:pt x="8063247" y="853869"/>
                  </a:lnTo>
                  <a:lnTo>
                    <a:pt x="8102641" y="833494"/>
                  </a:lnTo>
                  <a:lnTo>
                    <a:pt x="8133708" y="802427"/>
                  </a:lnTo>
                  <a:lnTo>
                    <a:pt x="8154083" y="763033"/>
                  </a:lnTo>
                  <a:lnTo>
                    <a:pt x="8161401" y="717677"/>
                  </a:lnTo>
                  <a:lnTo>
                    <a:pt x="8161401" y="143510"/>
                  </a:lnTo>
                  <a:lnTo>
                    <a:pt x="8154083" y="98153"/>
                  </a:lnTo>
                  <a:lnTo>
                    <a:pt x="8133708" y="58759"/>
                  </a:lnTo>
                  <a:lnTo>
                    <a:pt x="8102641" y="27692"/>
                  </a:lnTo>
                  <a:lnTo>
                    <a:pt x="8063247" y="7317"/>
                  </a:lnTo>
                  <a:lnTo>
                    <a:pt x="8017890" y="0"/>
                  </a:lnTo>
                  <a:close/>
                </a:path>
              </a:pathLst>
            </a:custGeom>
            <a:solidFill>
              <a:srgbClr val="B9D6E1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290314" y="4686045"/>
              <a:ext cx="8161655" cy="861694"/>
            </a:xfrm>
            <a:custGeom>
              <a:avLst/>
              <a:gdLst/>
              <a:ahLst/>
              <a:cxnLst/>
              <a:rect l="l" t="t" r="r" b="b"/>
              <a:pathLst>
                <a:path w="8161655" h="861695">
                  <a:moveTo>
                    <a:pt x="8161401" y="143510"/>
                  </a:moveTo>
                  <a:lnTo>
                    <a:pt x="8161401" y="717677"/>
                  </a:lnTo>
                  <a:lnTo>
                    <a:pt x="8154083" y="763033"/>
                  </a:lnTo>
                  <a:lnTo>
                    <a:pt x="8133708" y="802427"/>
                  </a:lnTo>
                  <a:lnTo>
                    <a:pt x="8102641" y="833494"/>
                  </a:lnTo>
                  <a:lnTo>
                    <a:pt x="8063247" y="853869"/>
                  </a:lnTo>
                  <a:lnTo>
                    <a:pt x="8017890" y="861187"/>
                  </a:lnTo>
                  <a:lnTo>
                    <a:pt x="0" y="861187"/>
                  </a:lnTo>
                  <a:lnTo>
                    <a:pt x="0" y="0"/>
                  </a:lnTo>
                  <a:lnTo>
                    <a:pt x="8017890" y="0"/>
                  </a:lnTo>
                  <a:lnTo>
                    <a:pt x="8063247" y="7317"/>
                  </a:lnTo>
                  <a:lnTo>
                    <a:pt x="8102641" y="27692"/>
                  </a:lnTo>
                  <a:lnTo>
                    <a:pt x="8133708" y="58759"/>
                  </a:lnTo>
                  <a:lnTo>
                    <a:pt x="8154083" y="98153"/>
                  </a:lnTo>
                  <a:lnTo>
                    <a:pt x="8161401" y="143510"/>
                  </a:lnTo>
                  <a:close/>
                </a:path>
              </a:pathLst>
            </a:custGeom>
            <a:ln w="25400">
              <a:solidFill>
                <a:srgbClr val="B9D6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525771" y="4742839"/>
            <a:ext cx="752602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marR="5080" indent="-171450">
              <a:lnSpc>
                <a:spcPct val="129400"/>
              </a:lnSpc>
              <a:spcBef>
                <a:spcPts val="100"/>
              </a:spcBef>
              <a:buChar char="•"/>
              <a:tabLst>
                <a:tab pos="184785" algn="l"/>
              </a:tabLst>
            </a:pPr>
            <a:r>
              <a:rPr sz="1600" spc="-25" dirty="0">
                <a:latin typeface="Microsoft JhengHei"/>
                <a:cs typeface="Microsoft JhengHei"/>
              </a:rPr>
              <a:t>請至</a:t>
            </a:r>
            <a:r>
              <a:rPr sz="1600" b="1" spc="-25" dirty="0">
                <a:latin typeface="Microsoft JhengHei"/>
                <a:cs typeface="Microsoft JhengHei"/>
              </a:rPr>
              <a:t>「國中小課程教學計畫填報系統」</a:t>
            </a:r>
            <a:r>
              <a:rPr sz="1600" spc="-10" dirty="0">
                <a:latin typeface="Microsoft JhengHei"/>
                <a:cs typeface="Microsoft JhengHei"/>
              </a:rPr>
              <a:t>（</a:t>
            </a:r>
            <a:r>
              <a:rPr sz="1600" spc="-10" dirty="0">
                <a:latin typeface="Microsoft JhengHei"/>
                <a:cs typeface="Microsoft JhengHei"/>
                <a:hlinkClick r:id="rId2"/>
              </a:rPr>
              <a:t>https://teach.k12ea.gov.tw/</a:t>
            </a:r>
            <a:r>
              <a:rPr sz="1600" spc="-10" dirty="0">
                <a:latin typeface="Microsoft JhengHei"/>
                <a:cs typeface="Microsoft JhengHei"/>
              </a:rPr>
              <a:t>）</a:t>
            </a:r>
            <a:r>
              <a:rPr sz="1600" spc="-30" dirty="0">
                <a:latin typeface="Microsoft JhengHei"/>
                <a:cs typeface="Microsoft JhengHei"/>
              </a:rPr>
              <a:t> 申請，將	</a:t>
            </a:r>
            <a:r>
              <a:rPr sz="1600" spc="-25" dirty="0">
                <a:latin typeface="Microsoft JhengHei"/>
                <a:cs typeface="Microsoft JhengHei"/>
              </a:rPr>
              <a:t>於</a:t>
            </a:r>
            <a:r>
              <a:rPr sz="1600" spc="-10" dirty="0">
                <a:latin typeface="Microsoft JhengHei"/>
                <a:cs typeface="Microsoft JhengHei"/>
              </a:rPr>
              <a:t>115</a:t>
            </a:r>
            <a:r>
              <a:rPr sz="1600" spc="-25" dirty="0">
                <a:latin typeface="Microsoft JhengHei"/>
                <a:cs typeface="Microsoft JhengHei"/>
              </a:rPr>
              <a:t>年</a:t>
            </a:r>
            <a:r>
              <a:rPr sz="1600" spc="-10" dirty="0">
                <a:latin typeface="Microsoft JhengHei"/>
                <a:cs typeface="Microsoft JhengHei"/>
              </a:rPr>
              <a:t>3</a:t>
            </a:r>
            <a:r>
              <a:rPr sz="1600" spc="-25" dirty="0">
                <a:latin typeface="Microsoft JhengHei"/>
                <a:cs typeface="Microsoft JhengHei"/>
              </a:rPr>
              <a:t>月</a:t>
            </a:r>
            <a:r>
              <a:rPr sz="1600" spc="-10" dirty="0">
                <a:latin typeface="Microsoft JhengHei"/>
                <a:cs typeface="Microsoft JhengHei"/>
              </a:rPr>
              <a:t>31</a:t>
            </a:r>
            <a:r>
              <a:rPr sz="1600" spc="-25" dirty="0">
                <a:latin typeface="Microsoft JhengHei"/>
                <a:cs typeface="Microsoft JhengHei"/>
              </a:rPr>
              <a:t>日（星期二）開放，收件截止</a:t>
            </a:r>
            <a:r>
              <a:rPr sz="1600" dirty="0">
                <a:latin typeface="Microsoft JhengHei"/>
                <a:cs typeface="Microsoft JhengHei"/>
              </a:rPr>
              <a:t>115</a:t>
            </a:r>
            <a:r>
              <a:rPr sz="1600" spc="-10" dirty="0">
                <a:latin typeface="Microsoft JhengHei"/>
                <a:cs typeface="Microsoft JhengHei"/>
              </a:rPr>
              <a:t>年5</a:t>
            </a:r>
            <a:r>
              <a:rPr sz="1600" spc="-25" dirty="0">
                <a:latin typeface="Microsoft JhengHei"/>
                <a:cs typeface="Microsoft JhengHei"/>
              </a:rPr>
              <a:t>月</a:t>
            </a:r>
            <a:r>
              <a:rPr sz="1600" dirty="0">
                <a:latin typeface="Microsoft JhengHei"/>
                <a:cs typeface="Microsoft JhengHei"/>
              </a:rPr>
              <a:t>29</a:t>
            </a:r>
            <a:r>
              <a:rPr sz="1600" spc="-25" dirty="0">
                <a:latin typeface="Microsoft JhengHei"/>
                <a:cs typeface="Microsoft JhengHei"/>
              </a:rPr>
              <a:t>日</a:t>
            </a:r>
            <a:r>
              <a:rPr sz="1600" spc="-10" dirty="0">
                <a:latin typeface="Microsoft JhengHei"/>
                <a:cs typeface="Microsoft JhengHei"/>
              </a:rPr>
              <a:t>（</a:t>
            </a:r>
            <a:r>
              <a:rPr sz="1600" spc="-20" dirty="0">
                <a:latin typeface="Microsoft JhengHei"/>
                <a:cs typeface="Microsoft JhengHei"/>
              </a:rPr>
              <a:t>星期五</a:t>
            </a:r>
            <a:r>
              <a:rPr sz="1600" spc="-50" dirty="0">
                <a:latin typeface="Microsoft JhengHei"/>
                <a:cs typeface="Microsoft JhengHei"/>
              </a:rPr>
              <a:t>）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70610" y="4535931"/>
            <a:ext cx="3432810" cy="1102360"/>
            <a:chOff x="870610" y="4535931"/>
            <a:chExt cx="3432810" cy="1102360"/>
          </a:xfrm>
        </p:grpSpPr>
        <p:sp>
          <p:nvSpPr>
            <p:cNvPr id="35" name="object 35"/>
            <p:cNvSpPr/>
            <p:nvPr/>
          </p:nvSpPr>
          <p:spPr>
            <a:xfrm>
              <a:off x="883310" y="4548631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3227552" y="0"/>
                  </a:moveTo>
                  <a:lnTo>
                    <a:pt x="179425" y="0"/>
                  </a:lnTo>
                  <a:lnTo>
                    <a:pt x="131730" y="6404"/>
                  </a:lnTo>
                  <a:lnTo>
                    <a:pt x="88869" y="24478"/>
                  </a:lnTo>
                  <a:lnTo>
                    <a:pt x="52555" y="52514"/>
                  </a:lnTo>
                  <a:lnTo>
                    <a:pt x="24498" y="88805"/>
                  </a:lnTo>
                  <a:lnTo>
                    <a:pt x="6409" y="131644"/>
                  </a:lnTo>
                  <a:lnTo>
                    <a:pt x="0" y="179324"/>
                  </a:lnTo>
                  <a:lnTo>
                    <a:pt x="0" y="897001"/>
                  </a:lnTo>
                  <a:lnTo>
                    <a:pt x="6409" y="944733"/>
                  </a:lnTo>
                  <a:lnTo>
                    <a:pt x="24498" y="987608"/>
                  </a:lnTo>
                  <a:lnTo>
                    <a:pt x="52555" y="1023921"/>
                  </a:lnTo>
                  <a:lnTo>
                    <a:pt x="88869" y="1051969"/>
                  </a:lnTo>
                  <a:lnTo>
                    <a:pt x="131730" y="1070047"/>
                  </a:lnTo>
                  <a:lnTo>
                    <a:pt x="179425" y="1076452"/>
                  </a:lnTo>
                  <a:lnTo>
                    <a:pt x="3227552" y="1076452"/>
                  </a:lnTo>
                  <a:lnTo>
                    <a:pt x="3275241" y="1070047"/>
                  </a:lnTo>
                  <a:lnTo>
                    <a:pt x="3318103" y="1051969"/>
                  </a:lnTo>
                  <a:lnTo>
                    <a:pt x="3354425" y="1023921"/>
                  </a:lnTo>
                  <a:lnTo>
                    <a:pt x="3382492" y="987608"/>
                  </a:lnTo>
                  <a:lnTo>
                    <a:pt x="3400590" y="944733"/>
                  </a:lnTo>
                  <a:lnTo>
                    <a:pt x="3407003" y="897001"/>
                  </a:lnTo>
                  <a:lnTo>
                    <a:pt x="3407003" y="179324"/>
                  </a:lnTo>
                  <a:lnTo>
                    <a:pt x="3400590" y="131644"/>
                  </a:lnTo>
                  <a:lnTo>
                    <a:pt x="3382492" y="88805"/>
                  </a:lnTo>
                  <a:lnTo>
                    <a:pt x="3354425" y="52514"/>
                  </a:lnTo>
                  <a:lnTo>
                    <a:pt x="3318103" y="24478"/>
                  </a:lnTo>
                  <a:lnTo>
                    <a:pt x="3275241" y="6404"/>
                  </a:lnTo>
                  <a:lnTo>
                    <a:pt x="3227552" y="0"/>
                  </a:lnTo>
                  <a:close/>
                </a:path>
              </a:pathLst>
            </a:custGeom>
            <a:solidFill>
              <a:srgbClr val="9BC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83310" y="4548631"/>
              <a:ext cx="3407410" cy="1076960"/>
            </a:xfrm>
            <a:custGeom>
              <a:avLst/>
              <a:gdLst/>
              <a:ahLst/>
              <a:cxnLst/>
              <a:rect l="l" t="t" r="r" b="b"/>
              <a:pathLst>
                <a:path w="3407410" h="1076960">
                  <a:moveTo>
                    <a:pt x="0" y="179324"/>
                  </a:moveTo>
                  <a:lnTo>
                    <a:pt x="6409" y="131644"/>
                  </a:lnTo>
                  <a:lnTo>
                    <a:pt x="24498" y="88805"/>
                  </a:lnTo>
                  <a:lnTo>
                    <a:pt x="52555" y="52514"/>
                  </a:lnTo>
                  <a:lnTo>
                    <a:pt x="88869" y="24478"/>
                  </a:lnTo>
                  <a:lnTo>
                    <a:pt x="131730" y="6404"/>
                  </a:lnTo>
                  <a:lnTo>
                    <a:pt x="179425" y="0"/>
                  </a:lnTo>
                  <a:lnTo>
                    <a:pt x="3227552" y="0"/>
                  </a:lnTo>
                  <a:lnTo>
                    <a:pt x="3275241" y="6404"/>
                  </a:lnTo>
                  <a:lnTo>
                    <a:pt x="3318103" y="24478"/>
                  </a:lnTo>
                  <a:lnTo>
                    <a:pt x="3354425" y="52514"/>
                  </a:lnTo>
                  <a:lnTo>
                    <a:pt x="3382492" y="88805"/>
                  </a:lnTo>
                  <a:lnTo>
                    <a:pt x="3400590" y="131644"/>
                  </a:lnTo>
                  <a:lnTo>
                    <a:pt x="3407003" y="179324"/>
                  </a:lnTo>
                  <a:lnTo>
                    <a:pt x="3407003" y="897001"/>
                  </a:lnTo>
                  <a:lnTo>
                    <a:pt x="3400590" y="944733"/>
                  </a:lnTo>
                  <a:lnTo>
                    <a:pt x="3382492" y="987608"/>
                  </a:lnTo>
                  <a:lnTo>
                    <a:pt x="3354425" y="1023921"/>
                  </a:lnTo>
                  <a:lnTo>
                    <a:pt x="3318103" y="1051969"/>
                  </a:lnTo>
                  <a:lnTo>
                    <a:pt x="3275241" y="1070047"/>
                  </a:lnTo>
                  <a:lnTo>
                    <a:pt x="3227552" y="1076452"/>
                  </a:lnTo>
                  <a:lnTo>
                    <a:pt x="179425" y="1076452"/>
                  </a:lnTo>
                  <a:lnTo>
                    <a:pt x="131730" y="1070047"/>
                  </a:lnTo>
                  <a:lnTo>
                    <a:pt x="88869" y="1051969"/>
                  </a:lnTo>
                  <a:lnTo>
                    <a:pt x="52555" y="1023921"/>
                  </a:lnTo>
                  <a:lnTo>
                    <a:pt x="24498" y="987608"/>
                  </a:lnTo>
                  <a:lnTo>
                    <a:pt x="6409" y="944733"/>
                  </a:lnTo>
                  <a:lnTo>
                    <a:pt x="0" y="897001"/>
                  </a:lnTo>
                  <a:lnTo>
                    <a:pt x="0" y="1793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266189" y="4842763"/>
            <a:ext cx="2621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85" dirty="0">
                <a:solidFill>
                  <a:srgbClr val="FFFFFF"/>
                </a:solidFill>
                <a:latin typeface="Microsoft JhengHei"/>
                <a:cs typeface="Microsoft JhengHei"/>
              </a:rPr>
              <a:t>申請方式及期限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274311" y="5668644"/>
            <a:ext cx="8178800" cy="1426210"/>
            <a:chOff x="4274311" y="5668644"/>
            <a:chExt cx="8178800" cy="1426210"/>
          </a:xfrm>
        </p:grpSpPr>
        <p:sp>
          <p:nvSpPr>
            <p:cNvPr id="39" name="object 39"/>
            <p:cNvSpPr/>
            <p:nvPr/>
          </p:nvSpPr>
          <p:spPr>
            <a:xfrm>
              <a:off x="4287011" y="5681344"/>
              <a:ext cx="8153400" cy="1400810"/>
            </a:xfrm>
            <a:custGeom>
              <a:avLst/>
              <a:gdLst/>
              <a:ahLst/>
              <a:cxnLst/>
              <a:rect l="l" t="t" r="r" b="b"/>
              <a:pathLst>
                <a:path w="8153400" h="1400809">
                  <a:moveTo>
                    <a:pt x="7919973" y="0"/>
                  </a:moveTo>
                  <a:lnTo>
                    <a:pt x="0" y="0"/>
                  </a:lnTo>
                  <a:lnTo>
                    <a:pt x="0" y="1400479"/>
                  </a:lnTo>
                  <a:lnTo>
                    <a:pt x="7919973" y="1400479"/>
                  </a:lnTo>
                  <a:lnTo>
                    <a:pt x="7967013" y="1395737"/>
                  </a:lnTo>
                  <a:lnTo>
                    <a:pt x="8010828" y="1382136"/>
                  </a:lnTo>
                  <a:lnTo>
                    <a:pt x="8050479" y="1360614"/>
                  </a:lnTo>
                  <a:lnTo>
                    <a:pt x="8085026" y="1332110"/>
                  </a:lnTo>
                  <a:lnTo>
                    <a:pt x="8113531" y="1297564"/>
                  </a:lnTo>
                  <a:lnTo>
                    <a:pt x="8135054" y="1257913"/>
                  </a:lnTo>
                  <a:lnTo>
                    <a:pt x="8148657" y="1214097"/>
                  </a:lnTo>
                  <a:lnTo>
                    <a:pt x="8153400" y="1167053"/>
                  </a:lnTo>
                  <a:lnTo>
                    <a:pt x="8153400" y="233426"/>
                  </a:lnTo>
                  <a:lnTo>
                    <a:pt x="8148657" y="186386"/>
                  </a:lnTo>
                  <a:lnTo>
                    <a:pt x="8135054" y="142571"/>
                  </a:lnTo>
                  <a:lnTo>
                    <a:pt x="8113531" y="102920"/>
                  </a:lnTo>
                  <a:lnTo>
                    <a:pt x="8085026" y="68373"/>
                  </a:lnTo>
                  <a:lnTo>
                    <a:pt x="8050479" y="39868"/>
                  </a:lnTo>
                  <a:lnTo>
                    <a:pt x="8010828" y="18345"/>
                  </a:lnTo>
                  <a:lnTo>
                    <a:pt x="7967013" y="4742"/>
                  </a:lnTo>
                  <a:lnTo>
                    <a:pt x="7919973" y="0"/>
                  </a:lnTo>
                  <a:close/>
                </a:path>
              </a:pathLst>
            </a:custGeom>
            <a:solidFill>
              <a:srgbClr val="B9D6E1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87011" y="5681344"/>
              <a:ext cx="8153400" cy="1400810"/>
            </a:xfrm>
            <a:custGeom>
              <a:avLst/>
              <a:gdLst/>
              <a:ahLst/>
              <a:cxnLst/>
              <a:rect l="l" t="t" r="r" b="b"/>
              <a:pathLst>
                <a:path w="8153400" h="1400809">
                  <a:moveTo>
                    <a:pt x="8153400" y="233426"/>
                  </a:moveTo>
                  <a:lnTo>
                    <a:pt x="8153400" y="1167053"/>
                  </a:lnTo>
                  <a:lnTo>
                    <a:pt x="8148657" y="1214097"/>
                  </a:lnTo>
                  <a:lnTo>
                    <a:pt x="8135054" y="1257913"/>
                  </a:lnTo>
                  <a:lnTo>
                    <a:pt x="8113531" y="1297564"/>
                  </a:lnTo>
                  <a:lnTo>
                    <a:pt x="8085026" y="1332110"/>
                  </a:lnTo>
                  <a:lnTo>
                    <a:pt x="8050479" y="1360614"/>
                  </a:lnTo>
                  <a:lnTo>
                    <a:pt x="8010828" y="1382136"/>
                  </a:lnTo>
                  <a:lnTo>
                    <a:pt x="7967013" y="1395737"/>
                  </a:lnTo>
                  <a:lnTo>
                    <a:pt x="7919973" y="1400479"/>
                  </a:lnTo>
                  <a:lnTo>
                    <a:pt x="0" y="1400479"/>
                  </a:lnTo>
                  <a:lnTo>
                    <a:pt x="0" y="0"/>
                  </a:lnTo>
                  <a:lnTo>
                    <a:pt x="7919973" y="0"/>
                  </a:lnTo>
                  <a:lnTo>
                    <a:pt x="7967013" y="4742"/>
                  </a:lnTo>
                  <a:lnTo>
                    <a:pt x="8010828" y="18345"/>
                  </a:lnTo>
                  <a:lnTo>
                    <a:pt x="8050479" y="39868"/>
                  </a:lnTo>
                  <a:lnTo>
                    <a:pt x="8085026" y="68373"/>
                  </a:lnTo>
                  <a:lnTo>
                    <a:pt x="8113531" y="102920"/>
                  </a:lnTo>
                  <a:lnTo>
                    <a:pt x="8135054" y="142571"/>
                  </a:lnTo>
                  <a:lnTo>
                    <a:pt x="8148657" y="186386"/>
                  </a:lnTo>
                  <a:lnTo>
                    <a:pt x="8153400" y="233426"/>
                  </a:lnTo>
                  <a:close/>
                </a:path>
              </a:pathLst>
            </a:custGeom>
            <a:ln w="25400">
              <a:solidFill>
                <a:srgbClr val="B9D6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694682" y="6738924"/>
            <a:ext cx="5329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50" dirty="0">
                <a:latin typeface="Microsoft JhengHei"/>
                <a:cs typeface="Microsoft JhengHei"/>
              </a:rPr>
              <a:t>或理由說明， 如： 材料使用費、器材費、設備維護等。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70610" y="5725921"/>
            <a:ext cx="3429635" cy="1306830"/>
            <a:chOff x="870610" y="5725921"/>
            <a:chExt cx="3429635" cy="1306830"/>
          </a:xfrm>
        </p:grpSpPr>
        <p:sp>
          <p:nvSpPr>
            <p:cNvPr id="43" name="object 43"/>
            <p:cNvSpPr/>
            <p:nvPr/>
          </p:nvSpPr>
          <p:spPr>
            <a:xfrm>
              <a:off x="883310" y="5738621"/>
              <a:ext cx="3404235" cy="1281430"/>
            </a:xfrm>
            <a:custGeom>
              <a:avLst/>
              <a:gdLst/>
              <a:ahLst/>
              <a:cxnLst/>
              <a:rect l="l" t="t" r="r" b="b"/>
              <a:pathLst>
                <a:path w="3404235" h="1281429">
                  <a:moveTo>
                    <a:pt x="3190087" y="0"/>
                  </a:moveTo>
                  <a:lnTo>
                    <a:pt x="213525" y="0"/>
                  </a:lnTo>
                  <a:lnTo>
                    <a:pt x="164568" y="5640"/>
                  </a:lnTo>
                  <a:lnTo>
                    <a:pt x="119625" y="21707"/>
                  </a:lnTo>
                  <a:lnTo>
                    <a:pt x="79979" y="46916"/>
                  </a:lnTo>
                  <a:lnTo>
                    <a:pt x="46911" y="79982"/>
                  </a:lnTo>
                  <a:lnTo>
                    <a:pt x="21704" y="119622"/>
                  </a:lnTo>
                  <a:lnTo>
                    <a:pt x="5639" y="164552"/>
                  </a:lnTo>
                  <a:lnTo>
                    <a:pt x="0" y="213487"/>
                  </a:lnTo>
                  <a:lnTo>
                    <a:pt x="0" y="1067600"/>
                  </a:lnTo>
                  <a:lnTo>
                    <a:pt x="5639" y="1116557"/>
                  </a:lnTo>
                  <a:lnTo>
                    <a:pt x="21704" y="1161499"/>
                  </a:lnTo>
                  <a:lnTo>
                    <a:pt x="46911" y="1201146"/>
                  </a:lnTo>
                  <a:lnTo>
                    <a:pt x="79979" y="1234213"/>
                  </a:lnTo>
                  <a:lnTo>
                    <a:pt x="119625" y="1259421"/>
                  </a:lnTo>
                  <a:lnTo>
                    <a:pt x="164568" y="1275485"/>
                  </a:lnTo>
                  <a:lnTo>
                    <a:pt x="213525" y="1281125"/>
                  </a:lnTo>
                  <a:lnTo>
                    <a:pt x="3190087" y="1281125"/>
                  </a:lnTo>
                  <a:lnTo>
                    <a:pt x="3239069" y="1275485"/>
                  </a:lnTo>
                  <a:lnTo>
                    <a:pt x="3284032" y="1259421"/>
                  </a:lnTo>
                  <a:lnTo>
                    <a:pt x="3323695" y="1234213"/>
                  </a:lnTo>
                  <a:lnTo>
                    <a:pt x="3356775" y="1201146"/>
                  </a:lnTo>
                  <a:lnTo>
                    <a:pt x="3381990" y="1161499"/>
                  </a:lnTo>
                  <a:lnTo>
                    <a:pt x="3398060" y="1116557"/>
                  </a:lnTo>
                  <a:lnTo>
                    <a:pt x="3403701" y="1067600"/>
                  </a:lnTo>
                  <a:lnTo>
                    <a:pt x="3403701" y="213487"/>
                  </a:lnTo>
                  <a:lnTo>
                    <a:pt x="3398060" y="164552"/>
                  </a:lnTo>
                  <a:lnTo>
                    <a:pt x="3381990" y="119622"/>
                  </a:lnTo>
                  <a:lnTo>
                    <a:pt x="3356775" y="79982"/>
                  </a:lnTo>
                  <a:lnTo>
                    <a:pt x="3323695" y="46916"/>
                  </a:lnTo>
                  <a:lnTo>
                    <a:pt x="3284032" y="21707"/>
                  </a:lnTo>
                  <a:lnTo>
                    <a:pt x="3239069" y="5640"/>
                  </a:lnTo>
                  <a:lnTo>
                    <a:pt x="3190087" y="0"/>
                  </a:lnTo>
                  <a:close/>
                </a:path>
              </a:pathLst>
            </a:custGeom>
            <a:solidFill>
              <a:srgbClr val="5BA8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83310" y="5738621"/>
              <a:ext cx="3404235" cy="1281430"/>
            </a:xfrm>
            <a:custGeom>
              <a:avLst/>
              <a:gdLst/>
              <a:ahLst/>
              <a:cxnLst/>
              <a:rect l="l" t="t" r="r" b="b"/>
              <a:pathLst>
                <a:path w="3404235" h="1281429">
                  <a:moveTo>
                    <a:pt x="0" y="213487"/>
                  </a:moveTo>
                  <a:lnTo>
                    <a:pt x="5639" y="164552"/>
                  </a:lnTo>
                  <a:lnTo>
                    <a:pt x="21704" y="119622"/>
                  </a:lnTo>
                  <a:lnTo>
                    <a:pt x="46911" y="79982"/>
                  </a:lnTo>
                  <a:lnTo>
                    <a:pt x="79979" y="46916"/>
                  </a:lnTo>
                  <a:lnTo>
                    <a:pt x="119625" y="21707"/>
                  </a:lnTo>
                  <a:lnTo>
                    <a:pt x="164568" y="5640"/>
                  </a:lnTo>
                  <a:lnTo>
                    <a:pt x="213525" y="0"/>
                  </a:lnTo>
                  <a:lnTo>
                    <a:pt x="3190087" y="0"/>
                  </a:lnTo>
                  <a:lnTo>
                    <a:pt x="3239069" y="5640"/>
                  </a:lnTo>
                  <a:lnTo>
                    <a:pt x="3284032" y="21707"/>
                  </a:lnTo>
                  <a:lnTo>
                    <a:pt x="3323695" y="46916"/>
                  </a:lnTo>
                  <a:lnTo>
                    <a:pt x="3356775" y="79982"/>
                  </a:lnTo>
                  <a:lnTo>
                    <a:pt x="3381990" y="119622"/>
                  </a:lnTo>
                  <a:lnTo>
                    <a:pt x="3398060" y="164552"/>
                  </a:lnTo>
                  <a:lnTo>
                    <a:pt x="3403701" y="213487"/>
                  </a:lnTo>
                  <a:lnTo>
                    <a:pt x="3403701" y="1067600"/>
                  </a:lnTo>
                  <a:lnTo>
                    <a:pt x="3398060" y="1116557"/>
                  </a:lnTo>
                  <a:lnTo>
                    <a:pt x="3381990" y="1161499"/>
                  </a:lnTo>
                  <a:lnTo>
                    <a:pt x="3356775" y="1201146"/>
                  </a:lnTo>
                  <a:lnTo>
                    <a:pt x="3323695" y="1234213"/>
                  </a:lnTo>
                  <a:lnTo>
                    <a:pt x="3284032" y="1259421"/>
                  </a:lnTo>
                  <a:lnTo>
                    <a:pt x="3239069" y="1275485"/>
                  </a:lnTo>
                  <a:lnTo>
                    <a:pt x="3190087" y="1281125"/>
                  </a:lnTo>
                  <a:lnTo>
                    <a:pt x="213525" y="1281125"/>
                  </a:lnTo>
                  <a:lnTo>
                    <a:pt x="164568" y="1275485"/>
                  </a:lnTo>
                  <a:lnTo>
                    <a:pt x="119625" y="1259421"/>
                  </a:lnTo>
                  <a:lnTo>
                    <a:pt x="79979" y="1234213"/>
                  </a:lnTo>
                  <a:lnTo>
                    <a:pt x="46911" y="1201146"/>
                  </a:lnTo>
                  <a:lnTo>
                    <a:pt x="21704" y="1161499"/>
                  </a:lnTo>
                  <a:lnTo>
                    <a:pt x="5639" y="1116557"/>
                  </a:lnTo>
                  <a:lnTo>
                    <a:pt x="0" y="1067600"/>
                  </a:lnTo>
                  <a:lnTo>
                    <a:pt x="0" y="21348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17725" y="6069278"/>
            <a:ext cx="1933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40" dirty="0">
                <a:solidFill>
                  <a:srgbClr val="FFFFFF"/>
                </a:solidFill>
                <a:latin typeface="Microsoft JhengHei"/>
                <a:cs typeface="Microsoft JhengHei"/>
              </a:rPr>
              <a:t>注意事項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740388" y="6854443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497070" y="5664456"/>
            <a:ext cx="7557134" cy="102616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10820" indent="-17272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10820" algn="l"/>
              </a:tabLst>
            </a:pPr>
            <a:r>
              <a:rPr sz="1600" spc="95" dirty="0">
                <a:latin typeface="Microsoft JhengHei"/>
                <a:cs typeface="Microsoft JhengHei"/>
              </a:rPr>
              <a:t>計畫中若屬縣市自籌款或其他計畫支應經費之項目， 不得將經費納入本計畫</a:t>
            </a:r>
            <a:endParaRPr sz="1600" dirty="0">
              <a:latin typeface="Microsoft JhengHei"/>
              <a:cs typeface="Microsoft JhengHei"/>
            </a:endParaRPr>
          </a:p>
          <a:p>
            <a:pPr marL="210185">
              <a:lnSpc>
                <a:spcPct val="100000"/>
              </a:lnSpc>
              <a:spcBef>
                <a:spcPts val="565"/>
              </a:spcBef>
            </a:pPr>
            <a:r>
              <a:rPr sz="1600" spc="25" dirty="0">
                <a:latin typeface="Microsoft JhengHei"/>
                <a:cs typeface="Microsoft JhengHei"/>
              </a:rPr>
              <a:t>經費表， </a:t>
            </a:r>
            <a:r>
              <a:rPr sz="1600" b="1" spc="105" dirty="0">
                <a:latin typeface="Microsoft JhengHei"/>
                <a:cs typeface="Microsoft JhengHei"/>
              </a:rPr>
              <a:t>線上填報系統已設定最高申請經費。</a:t>
            </a:r>
            <a:endParaRPr sz="1600" dirty="0">
              <a:latin typeface="Microsoft JhengHei"/>
              <a:cs typeface="Microsoft JhengHei"/>
            </a:endParaRPr>
          </a:p>
          <a:p>
            <a:pPr marL="209550" indent="-171450">
              <a:lnSpc>
                <a:spcPct val="100000"/>
              </a:lnSpc>
              <a:spcBef>
                <a:spcPts val="985"/>
              </a:spcBef>
              <a:buFont typeface="Microsoft JhengHei"/>
              <a:buChar char="•"/>
              <a:tabLst>
                <a:tab pos="209550" algn="l"/>
              </a:tabLst>
            </a:pPr>
            <a:r>
              <a:rPr sz="1600" b="1" spc="75" dirty="0">
                <a:latin typeface="Microsoft JhengHei"/>
                <a:cs typeface="Microsoft JhengHei"/>
              </a:rPr>
              <a:t>各計畫執行項目所需經費， 應核實編列</a:t>
            </a:r>
            <a:r>
              <a:rPr sz="1600" b="1" spc="-1295" dirty="0">
                <a:latin typeface="Microsoft JhengHei"/>
                <a:cs typeface="Microsoft JhengHei"/>
              </a:rPr>
              <a:t>，</a:t>
            </a:r>
            <a:r>
              <a:rPr sz="1800" spc="-7" baseline="16203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r>
              <a:rPr sz="1800" spc="284" baseline="16203" dirty="0">
                <a:solidFill>
                  <a:srgbClr val="888888"/>
                </a:solidFill>
                <a:latin typeface="Calibri"/>
                <a:cs typeface="Calibri"/>
              </a:rPr>
              <a:t>  </a:t>
            </a:r>
            <a:r>
              <a:rPr sz="1600" b="1" spc="130" dirty="0">
                <a:latin typeface="Microsoft JhengHei"/>
                <a:cs typeface="Microsoft JhengHei"/>
              </a:rPr>
              <a:t>有特殊需求項目</a:t>
            </a:r>
            <a:r>
              <a:rPr sz="1600" spc="40" dirty="0">
                <a:latin typeface="Microsoft JhengHei"/>
                <a:cs typeface="Microsoft JhengHei"/>
              </a:rPr>
              <a:t>， 請詳列經費用途</a:t>
            </a:r>
            <a:endParaRPr sz="1600" dirty="0">
              <a:latin typeface="Microsoft JhengHei"/>
              <a:cs typeface="Microsoft JhengHei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93F8B1-7181-4B67-B92C-BDFFD0033497}"/>
              </a:ext>
            </a:extLst>
          </p:cNvPr>
          <p:cNvSpPr txBox="1"/>
          <p:nvPr/>
        </p:nvSpPr>
        <p:spPr>
          <a:xfrm>
            <a:off x="4895386" y="5372851"/>
            <a:ext cx="6572714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7030A0"/>
                </a:solidFill>
              </a:rPr>
              <a:t>海大昨天發布消息，改成</a:t>
            </a:r>
            <a:r>
              <a:rPr lang="en-US" altLang="zh-TW" sz="2000" b="1" dirty="0">
                <a:solidFill>
                  <a:srgbClr val="7030A0"/>
                </a:solidFill>
              </a:rPr>
              <a:t>4</a:t>
            </a:r>
            <a:r>
              <a:rPr lang="zh-TW" altLang="en-US" sz="2000" b="1" dirty="0">
                <a:solidFill>
                  <a:srgbClr val="7030A0"/>
                </a:solidFill>
              </a:rPr>
              <a:t>月</a:t>
            </a:r>
            <a:r>
              <a:rPr lang="en-US" altLang="zh-TW" sz="2000" b="1" dirty="0">
                <a:solidFill>
                  <a:srgbClr val="7030A0"/>
                </a:solidFill>
              </a:rPr>
              <a:t>7</a:t>
            </a:r>
            <a:r>
              <a:rPr lang="zh-TW" altLang="en-US" sz="2000" b="1" dirty="0">
                <a:solidFill>
                  <a:srgbClr val="7030A0"/>
                </a:solidFill>
              </a:rPr>
              <a:t>日系統開放填報，</a:t>
            </a:r>
            <a:r>
              <a:rPr lang="en-US" altLang="zh-TW" sz="2000" b="1" dirty="0">
                <a:solidFill>
                  <a:srgbClr val="7030A0"/>
                </a:solidFill>
              </a:rPr>
              <a:t>6/5</a:t>
            </a:r>
            <a:r>
              <a:rPr lang="zh-TW" altLang="en-US" sz="2000" b="1" dirty="0">
                <a:solidFill>
                  <a:srgbClr val="7030A0"/>
                </a:solidFill>
              </a:rPr>
              <a:t>截止</a:t>
            </a: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491AE449-3111-40A9-BD73-67EA9FBD1D63}"/>
              </a:ext>
            </a:extLst>
          </p:cNvPr>
          <p:cNvCxnSpPr>
            <a:cxnSpLocks/>
          </p:cNvCxnSpPr>
          <p:nvPr/>
        </p:nvCxnSpPr>
        <p:spPr>
          <a:xfrm flipH="1" flipV="1">
            <a:off x="4381500" y="5188334"/>
            <a:ext cx="469668" cy="4623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6383866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8900" y="2349500"/>
            <a:ext cx="6629400" cy="2130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lvl="0" indent="-861060" algn="l" defTabSz="914400" eaLnBrk="1" fontAlgn="auto" latinLnBrk="0" hangingPunct="1">
              <a:lnSpc>
                <a:spcPct val="1002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</a:t>
            </a:r>
            <a:r>
              <a:rPr lang="zh-TW" altLang="en-US" sz="48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現場審查額外資料：</a:t>
            </a:r>
            <a:endParaRPr lang="en-US" altLang="zh-TW" sz="4800" b="1" spc="260" dirty="0">
              <a:solidFill>
                <a:srgbClr val="7030A0"/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 </a:t>
            </a: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課程設計表</a:t>
            </a:r>
            <a:endParaRPr lang="en-US" altLang="zh-TW" sz="4400" b="1" spc="26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4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     </a:t>
            </a:r>
            <a:r>
              <a:rPr lang="zh-TW" altLang="en-US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如附件</a:t>
            </a:r>
            <a:r>
              <a:rPr lang="en-US" altLang="zh-TW" sz="44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P21</a:t>
            </a:r>
            <a:endParaRPr sz="4400" dirty="0">
              <a:solidFill>
                <a:srgbClr val="FF0000"/>
              </a:solidFill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C7F31E-9C43-442A-A840-150C99D49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15900"/>
            <a:ext cx="5410200" cy="69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22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8212666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05700" y="2273300"/>
            <a:ext cx="5638800" cy="19941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lvl="0" indent="-861060" algn="l" defTabSz="914400" eaLnBrk="1" fontAlgn="auto" latinLnBrk="0" hangingPunct="1">
              <a:lnSpc>
                <a:spcPct val="1002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</a:t>
            </a:r>
            <a:r>
              <a:rPr lang="zh-TW" altLang="en-US" sz="40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現場審查額外資料：</a:t>
            </a:r>
            <a:endParaRPr lang="en-US" altLang="zh-TW" sz="4000" b="1" spc="260" dirty="0">
              <a:solidFill>
                <a:srgbClr val="7030A0"/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0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    </a:t>
            </a:r>
            <a:r>
              <a:rPr lang="zh-TW" altLang="en-US" sz="40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審查表</a:t>
            </a:r>
            <a:endParaRPr lang="en-US" altLang="zh-TW" sz="4000" b="1" spc="260" dirty="0">
              <a:solidFill>
                <a:schemeClr val="accent6">
                  <a:lumMod val="75000"/>
                </a:schemeClr>
              </a:solidFill>
              <a:latin typeface="Microsoft JhengHei"/>
              <a:cs typeface="Microsoft JhengHei"/>
            </a:endParaRPr>
          </a:p>
          <a:p>
            <a:pPr marL="873125" marR="5080" indent="-861060" algn="l">
              <a:lnSpc>
                <a:spcPct val="100200"/>
              </a:lnSpc>
              <a:spcBef>
                <a:spcPts val="90"/>
              </a:spcBef>
            </a:pPr>
            <a:r>
              <a:rPr lang="zh-TW" altLang="en-US" sz="4000" b="1" spc="260" dirty="0">
                <a:solidFill>
                  <a:schemeClr val="accent6">
                    <a:lumMod val="75000"/>
                  </a:schemeClr>
                </a:solidFill>
                <a:latin typeface="Microsoft JhengHei"/>
                <a:cs typeface="Microsoft JhengHei"/>
              </a:rPr>
              <a:t>     </a:t>
            </a:r>
            <a:r>
              <a:rPr lang="zh-TW" altLang="en-US" sz="40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如附件</a:t>
            </a:r>
            <a:r>
              <a:rPr lang="en-US" altLang="zh-TW" sz="40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P22-25</a:t>
            </a:r>
            <a:endParaRPr sz="4000" dirty="0">
              <a:solidFill>
                <a:srgbClr val="FF0000"/>
              </a:solidFill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B079E2-9158-411A-AB72-14A9DE2E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3499"/>
            <a:ext cx="3656138" cy="35542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58D1440-226E-4473-81F4-9BFC0FEE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367" y="-20788"/>
            <a:ext cx="3657821" cy="36385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FB9CEE6-AA35-471F-A4C0-AB9AAA091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0" y="3721099"/>
            <a:ext cx="3588128" cy="36518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C713B19-309B-4F55-82F7-C08AD25BB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367" y="3719512"/>
            <a:ext cx="3627904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6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34" y="0"/>
            <a:ext cx="8212666" cy="7439025"/>
          </a:xfrm>
          <a:custGeom>
            <a:avLst/>
            <a:gdLst/>
            <a:ahLst/>
            <a:cxnLst/>
            <a:rect l="l" t="t" r="r" b="b"/>
            <a:pathLst>
              <a:path w="6282055" h="7439025">
                <a:moveTo>
                  <a:pt x="0" y="7438643"/>
                </a:moveTo>
                <a:lnTo>
                  <a:pt x="6281801" y="7438643"/>
                </a:lnTo>
                <a:lnTo>
                  <a:pt x="6281801" y="0"/>
                </a:lnTo>
                <a:lnTo>
                  <a:pt x="0" y="0"/>
                </a:lnTo>
                <a:lnTo>
                  <a:pt x="0" y="7438643"/>
                </a:lnTo>
                <a:close/>
              </a:path>
            </a:pathLst>
          </a:custGeom>
          <a:solidFill>
            <a:srgbClr val="7888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72500" y="2273300"/>
            <a:ext cx="4859147" cy="19941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73125" marR="5080" lvl="0" indent="-861060" algn="l" defTabSz="914400" eaLnBrk="1" fontAlgn="auto" latinLnBrk="0" hangingPunct="1">
              <a:lnSpc>
                <a:spcPct val="1002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spc="260" dirty="0">
                <a:solidFill>
                  <a:srgbClr val="566C86"/>
                </a:solidFill>
                <a:latin typeface="Microsoft JhengHei"/>
                <a:cs typeface="Microsoft JhengHei"/>
              </a:rPr>
              <a:t> </a:t>
            </a:r>
            <a:r>
              <a:rPr lang="zh-TW" altLang="en-US" sz="40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計畫二經費概算表 </a:t>
            </a:r>
            <a:endParaRPr lang="en-US" altLang="zh-TW" sz="4000" b="1" spc="260" dirty="0">
              <a:solidFill>
                <a:srgbClr val="7030A0"/>
              </a:solidFill>
              <a:latin typeface="Microsoft JhengHei"/>
              <a:cs typeface="Microsoft JhengHei"/>
            </a:endParaRPr>
          </a:p>
          <a:p>
            <a:pPr marL="873125" marR="5080" lvl="0" indent="-861060" algn="l" defTabSz="914400" eaLnBrk="1" fontAlgn="auto" latinLnBrk="0" hangingPunct="1">
              <a:lnSpc>
                <a:spcPct val="1002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0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(</a:t>
            </a:r>
            <a:r>
              <a:rPr lang="zh-TW" altLang="en-US" sz="4000" b="1" spc="260" dirty="0">
                <a:solidFill>
                  <a:srgbClr val="FF0000"/>
                </a:solidFill>
                <a:latin typeface="Microsoft JhengHei"/>
                <a:cs typeface="Microsoft JhengHei"/>
              </a:rPr>
              <a:t>如系統無概算項目可自己新增</a:t>
            </a:r>
            <a:r>
              <a:rPr lang="en-US" altLang="zh-TW" sz="4000" b="1" spc="260" dirty="0">
                <a:solidFill>
                  <a:srgbClr val="7030A0"/>
                </a:solidFill>
                <a:latin typeface="Microsoft JhengHei"/>
                <a:cs typeface="Microsoft JhengHei"/>
              </a:rPr>
              <a:t>)</a:t>
            </a:r>
            <a:endParaRPr sz="4000" dirty="0">
              <a:solidFill>
                <a:srgbClr val="FF0000"/>
              </a:solidFill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6378" y="664778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520B31E-E2E2-4CA4-8D49-2270E781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5756785" cy="74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9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0FC15283-BCCB-4E7C-A087-6FACD40D3179}"/>
              </a:ext>
            </a:extLst>
          </p:cNvPr>
          <p:cNvGrpSpPr/>
          <p:nvPr/>
        </p:nvGrpSpPr>
        <p:grpSpPr>
          <a:xfrm>
            <a:off x="2705100" y="169184"/>
            <a:ext cx="7924800" cy="732806"/>
            <a:chOff x="0" y="0"/>
            <a:chExt cx="4294795" cy="363888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1EEE3726-6B81-4FFC-97E7-2A4BC31423AB}"/>
                </a:ext>
              </a:extLst>
            </p:cNvPr>
            <p:cNvSpPr/>
            <p:nvPr/>
          </p:nvSpPr>
          <p:spPr>
            <a:xfrm>
              <a:off x="0" y="0"/>
              <a:ext cx="4294795" cy="363888"/>
            </a:xfrm>
            <a:custGeom>
              <a:avLst/>
              <a:gdLst/>
              <a:ahLst/>
              <a:cxnLst/>
              <a:rect l="l" t="t" r="r" b="b"/>
              <a:pathLst>
                <a:path w="4294795" h="363888">
                  <a:moveTo>
                    <a:pt x="26112" y="0"/>
                  </a:moveTo>
                  <a:lnTo>
                    <a:pt x="4268683" y="0"/>
                  </a:lnTo>
                  <a:cubicBezTo>
                    <a:pt x="4283104" y="0"/>
                    <a:pt x="4294795" y="11691"/>
                    <a:pt x="4294795" y="26112"/>
                  </a:cubicBezTo>
                  <a:lnTo>
                    <a:pt x="4294795" y="337776"/>
                  </a:lnTo>
                  <a:cubicBezTo>
                    <a:pt x="4294795" y="352197"/>
                    <a:pt x="4283104" y="363888"/>
                    <a:pt x="4268683" y="363888"/>
                  </a:cubicBezTo>
                  <a:lnTo>
                    <a:pt x="26112" y="363888"/>
                  </a:lnTo>
                  <a:cubicBezTo>
                    <a:pt x="11691" y="363888"/>
                    <a:pt x="0" y="352197"/>
                    <a:pt x="0" y="337776"/>
                  </a:cubicBezTo>
                  <a:lnTo>
                    <a:pt x="0" y="26112"/>
                  </a:lnTo>
                  <a:cubicBezTo>
                    <a:pt x="0" y="11691"/>
                    <a:pt x="11691" y="0"/>
                    <a:pt x="26112" y="0"/>
                  </a:cubicBezTo>
                  <a:close/>
                </a:path>
              </a:pathLst>
            </a:custGeom>
            <a:solidFill>
              <a:srgbClr val="F7DB9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54FF6986-3D3C-47CA-B9C1-20A51BB7A524}"/>
                </a:ext>
              </a:extLst>
            </p:cNvPr>
            <p:cNvSpPr txBox="1"/>
            <p:nvPr/>
          </p:nvSpPr>
          <p:spPr>
            <a:xfrm>
              <a:off x="0" y="-38100"/>
              <a:ext cx="4294795" cy="401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618FF13F-646D-4EA4-9E51-FD6216E4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3" y="1219200"/>
            <a:ext cx="1909373" cy="173096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8B023C5-E255-4B3A-A1F0-21CD4DBA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062" y="2425700"/>
            <a:ext cx="1548518" cy="1725318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F69A2838-862E-4491-8151-FA44AB08411F}"/>
              </a:ext>
            </a:extLst>
          </p:cNvPr>
          <p:cNvGrpSpPr/>
          <p:nvPr/>
        </p:nvGrpSpPr>
        <p:grpSpPr>
          <a:xfrm>
            <a:off x="1409700" y="1219200"/>
            <a:ext cx="10972800" cy="5702300"/>
            <a:chOff x="0" y="0"/>
            <a:chExt cx="19308688" cy="10937680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F766F34-77A3-4843-9E0B-11756FFC73FE}"/>
                </a:ext>
              </a:extLst>
            </p:cNvPr>
            <p:cNvGrpSpPr/>
            <p:nvPr/>
          </p:nvGrpSpPr>
          <p:grpSpPr>
            <a:xfrm>
              <a:off x="0" y="0"/>
              <a:ext cx="19308688" cy="10937680"/>
              <a:chOff x="0" y="0"/>
              <a:chExt cx="2479460" cy="1404526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88D783E6-4167-42A6-9FBF-F31BB911FA17}"/>
                  </a:ext>
                </a:extLst>
              </p:cNvPr>
              <p:cNvSpPr/>
              <p:nvPr/>
            </p:nvSpPr>
            <p:spPr>
              <a:xfrm>
                <a:off x="0" y="0"/>
                <a:ext cx="2479460" cy="1404526"/>
              </a:xfrm>
              <a:custGeom>
                <a:avLst/>
                <a:gdLst/>
                <a:ahLst/>
                <a:cxnLst/>
                <a:rect l="l" t="t" r="r" b="b"/>
                <a:pathLst>
                  <a:path w="2479460" h="1404526">
                    <a:moveTo>
                      <a:pt x="27036" y="0"/>
                    </a:moveTo>
                    <a:lnTo>
                      <a:pt x="2452425" y="0"/>
                    </a:lnTo>
                    <a:cubicBezTo>
                      <a:pt x="2467356" y="0"/>
                      <a:pt x="2479460" y="12104"/>
                      <a:pt x="2479460" y="27036"/>
                    </a:cubicBezTo>
                    <a:lnTo>
                      <a:pt x="2479460" y="1377490"/>
                    </a:lnTo>
                    <a:cubicBezTo>
                      <a:pt x="2479460" y="1392421"/>
                      <a:pt x="2467356" y="1404526"/>
                      <a:pt x="2452425" y="1404526"/>
                    </a:cubicBezTo>
                    <a:lnTo>
                      <a:pt x="27036" y="1404526"/>
                    </a:lnTo>
                    <a:cubicBezTo>
                      <a:pt x="12104" y="1404526"/>
                      <a:pt x="0" y="1392421"/>
                      <a:pt x="0" y="1377490"/>
                    </a:cubicBezTo>
                    <a:lnTo>
                      <a:pt x="0" y="27036"/>
                    </a:lnTo>
                    <a:cubicBezTo>
                      <a:pt x="0" y="12104"/>
                      <a:pt x="12104" y="0"/>
                      <a:pt x="27036" y="0"/>
                    </a:cubicBezTo>
                    <a:close/>
                  </a:path>
                </a:pathLst>
              </a:custGeom>
              <a:solidFill>
                <a:srgbClr val="99EAC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3FC0D736-77B8-4C2C-8E38-8717B6125372}"/>
                  </a:ext>
                </a:extLst>
              </p:cNvPr>
              <p:cNvSpPr txBox="1"/>
              <p:nvPr/>
            </p:nvSpPr>
            <p:spPr>
              <a:xfrm>
                <a:off x="0" y="-523875"/>
                <a:ext cx="2479460" cy="1928401"/>
              </a:xfrm>
              <a:prstGeom prst="rect">
                <a:avLst/>
              </a:prstGeom>
            </p:spPr>
            <p:txBody>
              <a:bodyPr lIns="53117" tIns="53117" rIns="53117" bIns="53117" rtlCol="0" anchor="ctr"/>
              <a:lstStyle/>
              <a:p>
                <a:pPr algn="ctr">
                  <a:lnSpc>
                    <a:spcPts val="1679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7616A4D-F7F0-48A3-A239-147019D821F9}"/>
                </a:ext>
              </a:extLst>
            </p:cNvPr>
            <p:cNvGrpSpPr/>
            <p:nvPr/>
          </p:nvGrpSpPr>
          <p:grpSpPr>
            <a:xfrm>
              <a:off x="493556" y="533277"/>
              <a:ext cx="18321576" cy="9871127"/>
              <a:chOff x="0" y="0"/>
              <a:chExt cx="2352704" cy="126756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0F18EA7A-78A0-4046-9C11-BD6CF704BB95}"/>
                  </a:ext>
                </a:extLst>
              </p:cNvPr>
              <p:cNvSpPr/>
              <p:nvPr/>
            </p:nvSpPr>
            <p:spPr>
              <a:xfrm>
                <a:off x="0" y="0"/>
                <a:ext cx="2352704" cy="1267568"/>
              </a:xfrm>
              <a:custGeom>
                <a:avLst/>
                <a:gdLst/>
                <a:ahLst/>
                <a:cxnLst/>
                <a:rect l="l" t="t" r="r" b="b"/>
                <a:pathLst>
                  <a:path w="2352704" h="1267568">
                    <a:moveTo>
                      <a:pt x="28493" y="0"/>
                    </a:moveTo>
                    <a:lnTo>
                      <a:pt x="2324211" y="0"/>
                    </a:lnTo>
                    <a:cubicBezTo>
                      <a:pt x="2339947" y="0"/>
                      <a:pt x="2352704" y="12757"/>
                      <a:pt x="2352704" y="28493"/>
                    </a:cubicBezTo>
                    <a:lnTo>
                      <a:pt x="2352704" y="1239075"/>
                    </a:lnTo>
                    <a:cubicBezTo>
                      <a:pt x="2352704" y="1254811"/>
                      <a:pt x="2339947" y="1267568"/>
                      <a:pt x="2324211" y="1267568"/>
                    </a:cubicBezTo>
                    <a:lnTo>
                      <a:pt x="28493" y="1267568"/>
                    </a:lnTo>
                    <a:cubicBezTo>
                      <a:pt x="12757" y="1267568"/>
                      <a:pt x="0" y="1254811"/>
                      <a:pt x="0" y="1239075"/>
                    </a:cubicBezTo>
                    <a:lnTo>
                      <a:pt x="0" y="28493"/>
                    </a:lnTo>
                    <a:cubicBezTo>
                      <a:pt x="0" y="12757"/>
                      <a:pt x="12757" y="0"/>
                      <a:pt x="284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F21F5207-9704-499A-A182-7B618CC11AA8}"/>
                  </a:ext>
                </a:extLst>
              </p:cNvPr>
              <p:cNvSpPr txBox="1"/>
              <p:nvPr/>
            </p:nvSpPr>
            <p:spPr>
              <a:xfrm>
                <a:off x="0" y="-523875"/>
                <a:ext cx="2352704" cy="1791443"/>
              </a:xfrm>
              <a:prstGeom prst="rect">
                <a:avLst/>
              </a:prstGeom>
            </p:spPr>
            <p:txBody>
              <a:bodyPr lIns="53117" tIns="53117" rIns="53117" bIns="53117" rtlCol="0" anchor="ctr"/>
              <a:lstStyle/>
              <a:p>
                <a:pPr algn="ctr">
                  <a:lnSpc>
                    <a:spcPts val="16798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552700" y="179958"/>
            <a:ext cx="9677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  <a:tabLst>
                <a:tab pos="2559685" algn="l"/>
              </a:tabLst>
            </a:pPr>
            <a:r>
              <a:rPr lang="zh-TW" altLang="en-US" kern="1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</a:t>
            </a:r>
            <a:r>
              <a:rPr lang="zh-TW" altLang="zh-TW" kern="1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南投縣國民中小學</a:t>
            </a:r>
            <a:r>
              <a:rPr lang="zh-TW" altLang="zh-TW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細明體" panose="02020509000000000000" pitchFamily="49" charset="-120"/>
              </a:rPr>
              <a:t>戶外教育實施</a:t>
            </a:r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細明體" panose="02020509000000000000" pitchFamily="49" charset="-120"/>
              </a:rPr>
              <a:t>辦法</a:t>
            </a:r>
            <a:br>
              <a:rPr lang="zh-TW" altLang="zh-TW" kern="1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2ED0F5D-AFDB-49D1-A73A-908C41D403B5}"/>
              </a:ext>
            </a:extLst>
          </p:cNvPr>
          <p:cNvSpPr txBox="1"/>
          <p:nvPr/>
        </p:nvSpPr>
        <p:spPr>
          <a:xfrm>
            <a:off x="2048630" y="1774891"/>
            <a:ext cx="9525000" cy="5172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重要提示如下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第四條  學校辦理戶外教育場地，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至少需有本縣境內場域。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其辦理日數，國民小學一天、國民中學二天以內，由各校依課程需求自行核處，免再報府備查。但學校如有特殊情形，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須延長活動日數，應事先檢具實施計畫、任務編組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有風險管理機制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及學習單報府核准。</a:t>
            </a: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14D9283-C036-4A55-90D9-2041C77EB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41" y="4502430"/>
            <a:ext cx="1371599" cy="129046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5FF478E-BF21-43FF-AA12-6D706FF2E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202" y="5357518"/>
            <a:ext cx="2171818" cy="21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7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15DA419B-E18E-4A19-A35C-B9127DDF9F5C}"/>
              </a:ext>
            </a:extLst>
          </p:cNvPr>
          <p:cNvGrpSpPr/>
          <p:nvPr/>
        </p:nvGrpSpPr>
        <p:grpSpPr>
          <a:xfrm>
            <a:off x="2476500" y="264427"/>
            <a:ext cx="7924800" cy="732806"/>
            <a:chOff x="0" y="0"/>
            <a:chExt cx="4294795" cy="363888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96E36185-E411-43A9-9EF2-B9CCA58F4DA2}"/>
                </a:ext>
              </a:extLst>
            </p:cNvPr>
            <p:cNvSpPr/>
            <p:nvPr/>
          </p:nvSpPr>
          <p:spPr>
            <a:xfrm>
              <a:off x="0" y="0"/>
              <a:ext cx="4294795" cy="363888"/>
            </a:xfrm>
            <a:custGeom>
              <a:avLst/>
              <a:gdLst/>
              <a:ahLst/>
              <a:cxnLst/>
              <a:rect l="l" t="t" r="r" b="b"/>
              <a:pathLst>
                <a:path w="4294795" h="363888">
                  <a:moveTo>
                    <a:pt x="26112" y="0"/>
                  </a:moveTo>
                  <a:lnTo>
                    <a:pt x="4268683" y="0"/>
                  </a:lnTo>
                  <a:cubicBezTo>
                    <a:pt x="4283104" y="0"/>
                    <a:pt x="4294795" y="11691"/>
                    <a:pt x="4294795" y="26112"/>
                  </a:cubicBezTo>
                  <a:lnTo>
                    <a:pt x="4294795" y="337776"/>
                  </a:lnTo>
                  <a:cubicBezTo>
                    <a:pt x="4294795" y="352197"/>
                    <a:pt x="4283104" y="363888"/>
                    <a:pt x="4268683" y="363888"/>
                  </a:cubicBezTo>
                  <a:lnTo>
                    <a:pt x="26112" y="363888"/>
                  </a:lnTo>
                  <a:cubicBezTo>
                    <a:pt x="11691" y="363888"/>
                    <a:pt x="0" y="352197"/>
                    <a:pt x="0" y="337776"/>
                  </a:cubicBezTo>
                  <a:lnTo>
                    <a:pt x="0" y="26112"/>
                  </a:lnTo>
                  <a:cubicBezTo>
                    <a:pt x="0" y="11691"/>
                    <a:pt x="11691" y="0"/>
                    <a:pt x="26112" y="0"/>
                  </a:cubicBezTo>
                  <a:close/>
                </a:path>
              </a:pathLst>
            </a:custGeom>
            <a:solidFill>
              <a:srgbClr val="F7DB9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31E7265F-47A7-400D-A1AF-5579DE1F51EB}"/>
                </a:ext>
              </a:extLst>
            </p:cNvPr>
            <p:cNvSpPr txBox="1"/>
            <p:nvPr/>
          </p:nvSpPr>
          <p:spPr>
            <a:xfrm>
              <a:off x="0" y="-38100"/>
              <a:ext cx="4294795" cy="401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618FF13F-646D-4EA4-9E51-FD6216E4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45" y="1358900"/>
            <a:ext cx="1909373" cy="173096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8B023C5-E255-4B3A-A1F0-21CD4DBA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062" y="2425700"/>
            <a:ext cx="1548518" cy="1725318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F69A2838-862E-4491-8151-FA44AB08411F}"/>
              </a:ext>
            </a:extLst>
          </p:cNvPr>
          <p:cNvGrpSpPr/>
          <p:nvPr/>
        </p:nvGrpSpPr>
        <p:grpSpPr>
          <a:xfrm>
            <a:off x="1476006" y="1358900"/>
            <a:ext cx="10754093" cy="5808769"/>
            <a:chOff x="0" y="0"/>
            <a:chExt cx="19308688" cy="10937680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F766F34-77A3-4843-9E0B-11756FFC73FE}"/>
                </a:ext>
              </a:extLst>
            </p:cNvPr>
            <p:cNvGrpSpPr/>
            <p:nvPr/>
          </p:nvGrpSpPr>
          <p:grpSpPr>
            <a:xfrm>
              <a:off x="0" y="0"/>
              <a:ext cx="19308688" cy="10937680"/>
              <a:chOff x="0" y="0"/>
              <a:chExt cx="2479460" cy="1404526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88D783E6-4167-42A6-9FBF-F31BB911FA17}"/>
                  </a:ext>
                </a:extLst>
              </p:cNvPr>
              <p:cNvSpPr/>
              <p:nvPr/>
            </p:nvSpPr>
            <p:spPr>
              <a:xfrm>
                <a:off x="0" y="0"/>
                <a:ext cx="2479460" cy="1404526"/>
              </a:xfrm>
              <a:custGeom>
                <a:avLst/>
                <a:gdLst/>
                <a:ahLst/>
                <a:cxnLst/>
                <a:rect l="l" t="t" r="r" b="b"/>
                <a:pathLst>
                  <a:path w="2479460" h="1404526">
                    <a:moveTo>
                      <a:pt x="27036" y="0"/>
                    </a:moveTo>
                    <a:lnTo>
                      <a:pt x="2452425" y="0"/>
                    </a:lnTo>
                    <a:cubicBezTo>
                      <a:pt x="2467356" y="0"/>
                      <a:pt x="2479460" y="12104"/>
                      <a:pt x="2479460" y="27036"/>
                    </a:cubicBezTo>
                    <a:lnTo>
                      <a:pt x="2479460" y="1377490"/>
                    </a:lnTo>
                    <a:cubicBezTo>
                      <a:pt x="2479460" y="1392421"/>
                      <a:pt x="2467356" y="1404526"/>
                      <a:pt x="2452425" y="1404526"/>
                    </a:cubicBezTo>
                    <a:lnTo>
                      <a:pt x="27036" y="1404526"/>
                    </a:lnTo>
                    <a:cubicBezTo>
                      <a:pt x="12104" y="1404526"/>
                      <a:pt x="0" y="1392421"/>
                      <a:pt x="0" y="1377490"/>
                    </a:cubicBezTo>
                    <a:lnTo>
                      <a:pt x="0" y="27036"/>
                    </a:lnTo>
                    <a:cubicBezTo>
                      <a:pt x="0" y="12104"/>
                      <a:pt x="12104" y="0"/>
                      <a:pt x="27036" y="0"/>
                    </a:cubicBezTo>
                    <a:close/>
                  </a:path>
                </a:pathLst>
              </a:custGeom>
              <a:solidFill>
                <a:srgbClr val="99EAC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3FC0D736-77B8-4C2C-8E38-8717B6125372}"/>
                  </a:ext>
                </a:extLst>
              </p:cNvPr>
              <p:cNvSpPr txBox="1"/>
              <p:nvPr/>
            </p:nvSpPr>
            <p:spPr>
              <a:xfrm>
                <a:off x="0" y="-523875"/>
                <a:ext cx="2479460" cy="1928401"/>
              </a:xfrm>
              <a:prstGeom prst="rect">
                <a:avLst/>
              </a:prstGeom>
            </p:spPr>
            <p:txBody>
              <a:bodyPr lIns="53117" tIns="53117" rIns="53117" bIns="53117" rtlCol="0" anchor="ctr"/>
              <a:lstStyle/>
              <a:p>
                <a:pPr algn="ctr">
                  <a:lnSpc>
                    <a:spcPts val="1679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7616A4D-F7F0-48A3-A239-147019D821F9}"/>
                </a:ext>
              </a:extLst>
            </p:cNvPr>
            <p:cNvGrpSpPr/>
            <p:nvPr/>
          </p:nvGrpSpPr>
          <p:grpSpPr>
            <a:xfrm>
              <a:off x="493556" y="533277"/>
              <a:ext cx="18321576" cy="9871127"/>
              <a:chOff x="0" y="0"/>
              <a:chExt cx="2352704" cy="126756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0F18EA7A-78A0-4046-9C11-BD6CF704BB95}"/>
                  </a:ext>
                </a:extLst>
              </p:cNvPr>
              <p:cNvSpPr/>
              <p:nvPr/>
            </p:nvSpPr>
            <p:spPr>
              <a:xfrm>
                <a:off x="0" y="0"/>
                <a:ext cx="2352704" cy="1267568"/>
              </a:xfrm>
              <a:custGeom>
                <a:avLst/>
                <a:gdLst/>
                <a:ahLst/>
                <a:cxnLst/>
                <a:rect l="l" t="t" r="r" b="b"/>
                <a:pathLst>
                  <a:path w="2352704" h="1267568">
                    <a:moveTo>
                      <a:pt x="28493" y="0"/>
                    </a:moveTo>
                    <a:lnTo>
                      <a:pt x="2324211" y="0"/>
                    </a:lnTo>
                    <a:cubicBezTo>
                      <a:pt x="2339947" y="0"/>
                      <a:pt x="2352704" y="12757"/>
                      <a:pt x="2352704" y="28493"/>
                    </a:cubicBezTo>
                    <a:lnTo>
                      <a:pt x="2352704" y="1239075"/>
                    </a:lnTo>
                    <a:cubicBezTo>
                      <a:pt x="2352704" y="1254811"/>
                      <a:pt x="2339947" y="1267568"/>
                      <a:pt x="2324211" y="1267568"/>
                    </a:cubicBezTo>
                    <a:lnTo>
                      <a:pt x="28493" y="1267568"/>
                    </a:lnTo>
                    <a:cubicBezTo>
                      <a:pt x="12757" y="1267568"/>
                      <a:pt x="0" y="1254811"/>
                      <a:pt x="0" y="1239075"/>
                    </a:cubicBezTo>
                    <a:lnTo>
                      <a:pt x="0" y="28493"/>
                    </a:lnTo>
                    <a:cubicBezTo>
                      <a:pt x="0" y="12757"/>
                      <a:pt x="12757" y="0"/>
                      <a:pt x="284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F21F5207-9704-499A-A182-7B618CC11AA8}"/>
                  </a:ext>
                </a:extLst>
              </p:cNvPr>
              <p:cNvSpPr txBox="1"/>
              <p:nvPr/>
            </p:nvSpPr>
            <p:spPr>
              <a:xfrm>
                <a:off x="0" y="-523875"/>
                <a:ext cx="2352704" cy="1791443"/>
              </a:xfrm>
              <a:prstGeom prst="rect">
                <a:avLst/>
              </a:prstGeom>
            </p:spPr>
            <p:txBody>
              <a:bodyPr lIns="53117" tIns="53117" rIns="53117" bIns="53117" rtlCol="0" anchor="ctr"/>
              <a:lstStyle/>
              <a:p>
                <a:pPr algn="ctr">
                  <a:lnSpc>
                    <a:spcPts val="16798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324627" y="274531"/>
            <a:ext cx="9677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  <a:tabLst>
                <a:tab pos="2559685" algn="l"/>
              </a:tabLst>
            </a:pPr>
            <a:r>
              <a:rPr lang="zh-TW" altLang="en-US" kern="1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</a:t>
            </a:r>
            <a:r>
              <a:rPr lang="zh-TW" altLang="zh-TW" kern="1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南投縣國民中小學</a:t>
            </a:r>
            <a:r>
              <a:rPr lang="zh-TW" altLang="zh-TW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細明體" panose="02020509000000000000" pitchFamily="49" charset="-120"/>
              </a:rPr>
              <a:t>戶外教育實施</a:t>
            </a:r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細明體" panose="02020509000000000000" pitchFamily="49" charset="-120"/>
              </a:rPr>
              <a:t>辦法</a:t>
            </a:r>
            <a:br>
              <a:rPr lang="zh-TW" altLang="zh-TW" kern="1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2ED0F5D-AFDB-49D1-A73A-908C41D403B5}"/>
              </a:ext>
            </a:extLst>
          </p:cNvPr>
          <p:cNvSpPr txBox="1"/>
          <p:nvPr/>
        </p:nvSpPr>
        <p:spPr>
          <a:xfrm>
            <a:off x="2147379" y="2121555"/>
            <a:ext cx="9585589" cy="3879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重要提示如下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第五條 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戶外教育另不得以身心障礙為由，拒絕學生參與；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學生如有疾病、身體孱弱或其他原因經准假者，可免參加。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有因故未能參加者，學校應做妥適安排，不得拒絕學生到校。</a:t>
            </a: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14D9283-C036-4A55-90D9-2041C77EB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7" y="4937578"/>
            <a:ext cx="1371599" cy="129046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5FF478E-BF21-43FF-AA12-6D706FF2E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202" y="5357518"/>
            <a:ext cx="2171818" cy="21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88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15DA419B-E18E-4A19-A35C-B9127DDF9F5C}"/>
              </a:ext>
            </a:extLst>
          </p:cNvPr>
          <p:cNvGrpSpPr/>
          <p:nvPr/>
        </p:nvGrpSpPr>
        <p:grpSpPr>
          <a:xfrm>
            <a:off x="2476500" y="264427"/>
            <a:ext cx="7924800" cy="732806"/>
            <a:chOff x="0" y="0"/>
            <a:chExt cx="4294795" cy="363888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96E36185-E411-43A9-9EF2-B9CCA58F4DA2}"/>
                </a:ext>
              </a:extLst>
            </p:cNvPr>
            <p:cNvSpPr/>
            <p:nvPr/>
          </p:nvSpPr>
          <p:spPr>
            <a:xfrm>
              <a:off x="0" y="0"/>
              <a:ext cx="4294795" cy="363888"/>
            </a:xfrm>
            <a:custGeom>
              <a:avLst/>
              <a:gdLst/>
              <a:ahLst/>
              <a:cxnLst/>
              <a:rect l="l" t="t" r="r" b="b"/>
              <a:pathLst>
                <a:path w="4294795" h="363888">
                  <a:moveTo>
                    <a:pt x="26112" y="0"/>
                  </a:moveTo>
                  <a:lnTo>
                    <a:pt x="4268683" y="0"/>
                  </a:lnTo>
                  <a:cubicBezTo>
                    <a:pt x="4283104" y="0"/>
                    <a:pt x="4294795" y="11691"/>
                    <a:pt x="4294795" y="26112"/>
                  </a:cubicBezTo>
                  <a:lnTo>
                    <a:pt x="4294795" y="337776"/>
                  </a:lnTo>
                  <a:cubicBezTo>
                    <a:pt x="4294795" y="352197"/>
                    <a:pt x="4283104" y="363888"/>
                    <a:pt x="4268683" y="363888"/>
                  </a:cubicBezTo>
                  <a:lnTo>
                    <a:pt x="26112" y="363888"/>
                  </a:lnTo>
                  <a:cubicBezTo>
                    <a:pt x="11691" y="363888"/>
                    <a:pt x="0" y="352197"/>
                    <a:pt x="0" y="337776"/>
                  </a:cubicBezTo>
                  <a:lnTo>
                    <a:pt x="0" y="26112"/>
                  </a:lnTo>
                  <a:cubicBezTo>
                    <a:pt x="0" y="11691"/>
                    <a:pt x="11691" y="0"/>
                    <a:pt x="26112" y="0"/>
                  </a:cubicBezTo>
                  <a:close/>
                </a:path>
              </a:pathLst>
            </a:custGeom>
            <a:solidFill>
              <a:srgbClr val="F7DB9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31E7265F-47A7-400D-A1AF-5579DE1F51EB}"/>
                </a:ext>
              </a:extLst>
            </p:cNvPr>
            <p:cNvSpPr txBox="1"/>
            <p:nvPr/>
          </p:nvSpPr>
          <p:spPr>
            <a:xfrm>
              <a:off x="0" y="-38100"/>
              <a:ext cx="4294795" cy="401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618FF13F-646D-4EA4-9E51-FD6216E4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45" y="1358900"/>
            <a:ext cx="1909373" cy="173096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8B023C5-E255-4B3A-A1F0-21CD4DBA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062" y="2425700"/>
            <a:ext cx="1548518" cy="1725318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F69A2838-862E-4491-8151-FA44AB08411F}"/>
              </a:ext>
            </a:extLst>
          </p:cNvPr>
          <p:cNvGrpSpPr/>
          <p:nvPr/>
        </p:nvGrpSpPr>
        <p:grpSpPr>
          <a:xfrm>
            <a:off x="1476006" y="1358900"/>
            <a:ext cx="10754093" cy="5808769"/>
            <a:chOff x="0" y="0"/>
            <a:chExt cx="19308688" cy="10937680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F766F34-77A3-4843-9E0B-11756FFC73FE}"/>
                </a:ext>
              </a:extLst>
            </p:cNvPr>
            <p:cNvGrpSpPr/>
            <p:nvPr/>
          </p:nvGrpSpPr>
          <p:grpSpPr>
            <a:xfrm>
              <a:off x="0" y="0"/>
              <a:ext cx="19308688" cy="10937680"/>
              <a:chOff x="0" y="0"/>
              <a:chExt cx="2479460" cy="1404526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88D783E6-4167-42A6-9FBF-F31BB911FA17}"/>
                  </a:ext>
                </a:extLst>
              </p:cNvPr>
              <p:cNvSpPr/>
              <p:nvPr/>
            </p:nvSpPr>
            <p:spPr>
              <a:xfrm>
                <a:off x="0" y="0"/>
                <a:ext cx="2479460" cy="1404526"/>
              </a:xfrm>
              <a:custGeom>
                <a:avLst/>
                <a:gdLst/>
                <a:ahLst/>
                <a:cxnLst/>
                <a:rect l="l" t="t" r="r" b="b"/>
                <a:pathLst>
                  <a:path w="2479460" h="1404526">
                    <a:moveTo>
                      <a:pt x="27036" y="0"/>
                    </a:moveTo>
                    <a:lnTo>
                      <a:pt x="2452425" y="0"/>
                    </a:lnTo>
                    <a:cubicBezTo>
                      <a:pt x="2467356" y="0"/>
                      <a:pt x="2479460" y="12104"/>
                      <a:pt x="2479460" y="27036"/>
                    </a:cubicBezTo>
                    <a:lnTo>
                      <a:pt x="2479460" y="1377490"/>
                    </a:lnTo>
                    <a:cubicBezTo>
                      <a:pt x="2479460" y="1392421"/>
                      <a:pt x="2467356" y="1404526"/>
                      <a:pt x="2452425" y="1404526"/>
                    </a:cubicBezTo>
                    <a:lnTo>
                      <a:pt x="27036" y="1404526"/>
                    </a:lnTo>
                    <a:cubicBezTo>
                      <a:pt x="12104" y="1404526"/>
                      <a:pt x="0" y="1392421"/>
                      <a:pt x="0" y="1377490"/>
                    </a:cubicBezTo>
                    <a:lnTo>
                      <a:pt x="0" y="27036"/>
                    </a:lnTo>
                    <a:cubicBezTo>
                      <a:pt x="0" y="12104"/>
                      <a:pt x="12104" y="0"/>
                      <a:pt x="27036" y="0"/>
                    </a:cubicBezTo>
                    <a:close/>
                  </a:path>
                </a:pathLst>
              </a:custGeom>
              <a:solidFill>
                <a:srgbClr val="99EAC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3FC0D736-77B8-4C2C-8E38-8717B6125372}"/>
                  </a:ext>
                </a:extLst>
              </p:cNvPr>
              <p:cNvSpPr txBox="1"/>
              <p:nvPr/>
            </p:nvSpPr>
            <p:spPr>
              <a:xfrm>
                <a:off x="0" y="-523875"/>
                <a:ext cx="2479460" cy="1928401"/>
              </a:xfrm>
              <a:prstGeom prst="rect">
                <a:avLst/>
              </a:prstGeom>
            </p:spPr>
            <p:txBody>
              <a:bodyPr lIns="53117" tIns="53117" rIns="53117" bIns="53117" rtlCol="0" anchor="ctr"/>
              <a:lstStyle/>
              <a:p>
                <a:pPr algn="ctr">
                  <a:lnSpc>
                    <a:spcPts val="1679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7616A4D-F7F0-48A3-A239-147019D821F9}"/>
                </a:ext>
              </a:extLst>
            </p:cNvPr>
            <p:cNvGrpSpPr/>
            <p:nvPr/>
          </p:nvGrpSpPr>
          <p:grpSpPr>
            <a:xfrm>
              <a:off x="493556" y="533277"/>
              <a:ext cx="18321576" cy="9871127"/>
              <a:chOff x="0" y="0"/>
              <a:chExt cx="2352704" cy="126756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0F18EA7A-78A0-4046-9C11-BD6CF704BB95}"/>
                  </a:ext>
                </a:extLst>
              </p:cNvPr>
              <p:cNvSpPr/>
              <p:nvPr/>
            </p:nvSpPr>
            <p:spPr>
              <a:xfrm>
                <a:off x="0" y="0"/>
                <a:ext cx="2352704" cy="1267568"/>
              </a:xfrm>
              <a:custGeom>
                <a:avLst/>
                <a:gdLst/>
                <a:ahLst/>
                <a:cxnLst/>
                <a:rect l="l" t="t" r="r" b="b"/>
                <a:pathLst>
                  <a:path w="2352704" h="1267568">
                    <a:moveTo>
                      <a:pt x="28493" y="0"/>
                    </a:moveTo>
                    <a:lnTo>
                      <a:pt x="2324211" y="0"/>
                    </a:lnTo>
                    <a:cubicBezTo>
                      <a:pt x="2339947" y="0"/>
                      <a:pt x="2352704" y="12757"/>
                      <a:pt x="2352704" y="28493"/>
                    </a:cubicBezTo>
                    <a:lnTo>
                      <a:pt x="2352704" y="1239075"/>
                    </a:lnTo>
                    <a:cubicBezTo>
                      <a:pt x="2352704" y="1254811"/>
                      <a:pt x="2339947" y="1267568"/>
                      <a:pt x="2324211" y="1267568"/>
                    </a:cubicBezTo>
                    <a:lnTo>
                      <a:pt x="28493" y="1267568"/>
                    </a:lnTo>
                    <a:cubicBezTo>
                      <a:pt x="12757" y="1267568"/>
                      <a:pt x="0" y="1254811"/>
                      <a:pt x="0" y="1239075"/>
                    </a:cubicBezTo>
                    <a:lnTo>
                      <a:pt x="0" y="28493"/>
                    </a:lnTo>
                    <a:cubicBezTo>
                      <a:pt x="0" y="12757"/>
                      <a:pt x="12757" y="0"/>
                      <a:pt x="284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F21F5207-9704-499A-A182-7B618CC11AA8}"/>
                  </a:ext>
                </a:extLst>
              </p:cNvPr>
              <p:cNvSpPr txBox="1"/>
              <p:nvPr/>
            </p:nvSpPr>
            <p:spPr>
              <a:xfrm>
                <a:off x="0" y="-523875"/>
                <a:ext cx="2352704" cy="1791443"/>
              </a:xfrm>
              <a:prstGeom prst="rect">
                <a:avLst/>
              </a:prstGeom>
            </p:spPr>
            <p:txBody>
              <a:bodyPr lIns="53117" tIns="53117" rIns="53117" bIns="53117" rtlCol="0" anchor="ctr"/>
              <a:lstStyle/>
              <a:p>
                <a:pPr algn="ctr">
                  <a:lnSpc>
                    <a:spcPts val="16798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324627" y="274531"/>
            <a:ext cx="9677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  <a:tabLst>
                <a:tab pos="2559685" algn="l"/>
              </a:tabLst>
            </a:pPr>
            <a:r>
              <a:rPr lang="zh-TW" altLang="en-US" kern="1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</a:t>
            </a:r>
            <a:r>
              <a:rPr lang="zh-TW" altLang="zh-TW" kern="1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南投縣國民中小學</a:t>
            </a:r>
            <a:r>
              <a:rPr lang="zh-TW" altLang="zh-TW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細明體" panose="02020509000000000000" pitchFamily="49" charset="-120"/>
              </a:rPr>
              <a:t>戶外教育實施</a:t>
            </a:r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細明體" panose="02020509000000000000" pitchFamily="49" charset="-120"/>
              </a:rPr>
              <a:t>辦法</a:t>
            </a:r>
            <a:br>
              <a:rPr lang="zh-TW" altLang="zh-TW" kern="1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2ED0F5D-AFDB-49D1-A73A-908C41D403B5}"/>
              </a:ext>
            </a:extLst>
          </p:cNvPr>
          <p:cNvSpPr txBox="1"/>
          <p:nvPr/>
        </p:nvSpPr>
        <p:spPr>
          <a:xfrm>
            <a:off x="2060257" y="2271760"/>
            <a:ext cx="9585589" cy="3879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重要提示如下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第六條 學校應依規定應為參加戶外教育之師生、家長及相關人員投保旅遊平安保險。但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參加戶外教育之家長應自行負擔保險費。</a:t>
            </a: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14D9283-C036-4A55-90D9-2041C77EB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7" y="4937578"/>
            <a:ext cx="1371599" cy="129046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5FF478E-BF21-43FF-AA12-6D706FF2E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202" y="5357518"/>
            <a:ext cx="2171818" cy="21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52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4"/>
            <a:ext cx="13334999" cy="7437118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274565" y="3030422"/>
            <a:ext cx="5262880" cy="9188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850" spc="175" dirty="0">
                <a:solidFill>
                  <a:srgbClr val="974707"/>
                </a:solidFill>
              </a:rPr>
              <a:t>Q&amp;A</a:t>
            </a:r>
            <a:r>
              <a:rPr sz="5850" spc="310" dirty="0">
                <a:solidFill>
                  <a:srgbClr val="974707"/>
                </a:solidFill>
              </a:rPr>
              <a:t> 提問時間</a:t>
            </a:r>
            <a:endParaRPr sz="585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字方塊 46">
            <a:extLst>
              <a:ext uri="{FF2B5EF4-FFF2-40B4-BE49-F238E27FC236}">
                <a16:creationId xmlns:a16="http://schemas.microsoft.com/office/drawing/2014/main" id="{2CDFCBDC-3511-44FA-8062-013B27E03956}"/>
              </a:ext>
            </a:extLst>
          </p:cNvPr>
          <p:cNvSpPr txBox="1"/>
          <p:nvPr/>
        </p:nvSpPr>
        <p:spPr>
          <a:xfrm>
            <a:off x="1257300" y="3644900"/>
            <a:ext cx="11430000" cy="22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chemeClr val="bg1"/>
                </a:solidFill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對於計畫申請如有疑問，請洽南投縣戶外教育及海洋教育中心副召集人王淑卿、沈佩君、專案助理陳聖如、劉承宇 </a:t>
            </a:r>
            <a:endParaRPr lang="en-US" altLang="zh-TW" sz="3200" b="1" dirty="0">
              <a:solidFill>
                <a:schemeClr val="bg1"/>
              </a:solidFill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chemeClr val="bg1"/>
                </a:solidFill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電話：</a:t>
            </a:r>
            <a:r>
              <a:rPr lang="en-US" altLang="zh-TW" sz="3200" b="1" dirty="0">
                <a:solidFill>
                  <a:schemeClr val="bg1"/>
                </a:solidFill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2323833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19882BB-1C6B-4B64-881A-3E003D8A2AA9}"/>
              </a:ext>
            </a:extLst>
          </p:cNvPr>
          <p:cNvSpPr txBox="1"/>
          <p:nvPr/>
        </p:nvSpPr>
        <p:spPr>
          <a:xfrm>
            <a:off x="1104900" y="977900"/>
            <a:ext cx="10744200" cy="171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000" b="1" dirty="0">
                <a:solidFill>
                  <a:schemeClr val="bg1"/>
                </a:solidFill>
                <a:highlight>
                  <a:srgbClr val="0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感謝聆聽 敬請指教 </a:t>
            </a:r>
            <a:endParaRPr lang="en-US" altLang="zh-TW" sz="8000" b="1" dirty="0">
              <a:solidFill>
                <a:schemeClr val="bg1"/>
              </a:solidFill>
              <a:highlight>
                <a:srgbClr val="00008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44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>
            <a:extLst>
              <a:ext uri="{FF2B5EF4-FFF2-40B4-BE49-F238E27FC236}">
                <a16:creationId xmlns:a16="http://schemas.microsoft.com/office/drawing/2014/main" id="{B76928FF-7992-4519-BC4F-22C2D3D63A90}"/>
              </a:ext>
            </a:extLst>
          </p:cNvPr>
          <p:cNvSpPr/>
          <p:nvPr/>
        </p:nvSpPr>
        <p:spPr>
          <a:xfrm>
            <a:off x="266700" y="-93511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6959" y="361161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6B71E06-D217-44A2-A0BF-680FA802B47A}"/>
              </a:ext>
            </a:extLst>
          </p:cNvPr>
          <p:cNvSpPr/>
          <p:nvPr/>
        </p:nvSpPr>
        <p:spPr>
          <a:xfrm>
            <a:off x="1077849" y="182322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9C978CB-5706-4D2B-BA34-118002E07B20}"/>
              </a:ext>
            </a:extLst>
          </p:cNvPr>
          <p:cNvSpPr/>
          <p:nvPr/>
        </p:nvSpPr>
        <p:spPr>
          <a:xfrm>
            <a:off x="1822802" y="245929"/>
            <a:ext cx="1165098" cy="1131601"/>
          </a:xfrm>
          <a:custGeom>
            <a:avLst/>
            <a:gdLst/>
            <a:ahLst/>
            <a:cxnLst/>
            <a:rect l="l" t="t" r="r" b="b"/>
            <a:pathLst>
              <a:path w="1610460" h="1564159">
                <a:moveTo>
                  <a:pt x="0" y="0"/>
                </a:moveTo>
                <a:lnTo>
                  <a:pt x="1610459" y="0"/>
                </a:lnTo>
                <a:lnTo>
                  <a:pt x="1610459" y="1564158"/>
                </a:lnTo>
                <a:lnTo>
                  <a:pt x="0" y="156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" b="-10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9423871" y="-1638040"/>
            <a:ext cx="4892821" cy="3632920"/>
          </a:xfrm>
          <a:custGeom>
            <a:avLst/>
            <a:gdLst/>
            <a:ahLst/>
            <a:cxnLst/>
            <a:rect l="l" t="t" r="r" b="b"/>
            <a:pathLst>
              <a:path w="6763115" h="5021613">
                <a:moveTo>
                  <a:pt x="0" y="0"/>
                </a:moveTo>
                <a:lnTo>
                  <a:pt x="6763115" y="0"/>
                </a:lnTo>
                <a:lnTo>
                  <a:pt x="6763115" y="5021612"/>
                </a:lnTo>
                <a:lnTo>
                  <a:pt x="0" y="5021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245" y="568638"/>
            <a:ext cx="12516795" cy="5601782"/>
            <a:chOff x="-130825" y="-1847598"/>
            <a:chExt cx="23068495" cy="10324101"/>
          </a:xfrm>
        </p:grpSpPr>
        <p:sp>
          <p:nvSpPr>
            <p:cNvPr id="4" name="TextBox 4"/>
            <p:cNvSpPr txBox="1"/>
            <p:nvPr/>
          </p:nvSpPr>
          <p:spPr>
            <a:xfrm>
              <a:off x="-130825" y="-1847598"/>
              <a:ext cx="23012400" cy="4622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5"/>
                </a:lnSpc>
              </a:pPr>
              <a:endParaRPr lang="en-US" sz="6141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6755"/>
                </a:lnSpc>
              </a:pPr>
              <a:endParaRPr lang="en-US" sz="6141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l">
                <a:lnSpc>
                  <a:spcPts val="6755"/>
                </a:lnSpc>
              </a:pPr>
              <a:r>
                <a:rPr lang="zh-TW" altLang="en-US" sz="4000" b="1" spc="165" dirty="0">
                  <a:solidFill>
                    <a:srgbClr val="7030A0"/>
                  </a:solidFill>
                  <a:latin typeface="Microsoft JhengHei"/>
                  <a:cs typeface="Microsoft JhengHei"/>
                </a:rPr>
                <a:t>                        </a:t>
              </a:r>
              <a:endParaRPr lang="en-US" sz="4000" dirty="0">
                <a:solidFill>
                  <a:srgbClr val="7030A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74730" y="7924868"/>
              <a:ext cx="23012400" cy="551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5"/>
                </a:lnSpc>
                <a:spcBef>
                  <a:spcPct val="0"/>
                </a:spcBef>
              </a:pPr>
              <a:endParaRPr lang="en-US" sz="1788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197727" y="5852022"/>
            <a:ext cx="1072027" cy="1085841"/>
          </a:xfrm>
          <a:custGeom>
            <a:avLst/>
            <a:gdLst/>
            <a:ahLst/>
            <a:cxnLst/>
            <a:rect l="l" t="t" r="r" b="b"/>
            <a:pathLst>
              <a:path w="1900912" h="1900912">
                <a:moveTo>
                  <a:pt x="0" y="0"/>
                </a:moveTo>
                <a:lnTo>
                  <a:pt x="1900912" y="0"/>
                </a:lnTo>
                <a:lnTo>
                  <a:pt x="1900912" y="1900912"/>
                </a:lnTo>
                <a:lnTo>
                  <a:pt x="0" y="1900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zh-TW" altLang="en-US" dirty="0"/>
              <a:t> </a:t>
            </a:r>
          </a:p>
        </p:txBody>
      </p:sp>
      <p:sp>
        <p:nvSpPr>
          <p:cNvPr id="8" name="Freeform 8"/>
          <p:cNvSpPr/>
          <p:nvPr/>
        </p:nvSpPr>
        <p:spPr>
          <a:xfrm>
            <a:off x="114300" y="3473281"/>
            <a:ext cx="3073170" cy="3073170"/>
          </a:xfrm>
          <a:custGeom>
            <a:avLst/>
            <a:gdLst/>
            <a:ahLst/>
            <a:cxnLst/>
            <a:rect l="l" t="t" r="r" b="b"/>
            <a:pathLst>
              <a:path w="4247897" h="4247897">
                <a:moveTo>
                  <a:pt x="0" y="0"/>
                </a:moveTo>
                <a:lnTo>
                  <a:pt x="4247897" y="0"/>
                </a:lnTo>
                <a:lnTo>
                  <a:pt x="4247897" y="4247897"/>
                </a:lnTo>
                <a:lnTo>
                  <a:pt x="0" y="4247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B237B98-B5D6-4681-94CB-93675FA08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2" y="260170"/>
            <a:ext cx="1072027" cy="107202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12A1B15-B640-4F5C-91A1-FB10B7F8AC26}"/>
              </a:ext>
            </a:extLst>
          </p:cNvPr>
          <p:cNvSpPr txBox="1"/>
          <p:nvPr/>
        </p:nvSpPr>
        <p:spPr>
          <a:xfrm>
            <a:off x="2030570" y="696441"/>
            <a:ext cx="10549773" cy="9050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4/23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走繩課程設計與安全管理研習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名間國中。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5/14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食魚教育研習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光華國小。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6/16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全縣教材推廣研習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學年度有申請計畫學校，但參與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研習次數掛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的學校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忠孝、新民、雲林、德興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以上研習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務必報名參加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場。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7/1(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暫定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戶外與海洋教育嘉年華暨成果發表會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學校需製作一張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直式海報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6/20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前交至戶海中心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學年度教育部成果填報系統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月才會開放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2-1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2-2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申請學校請屆時上網填報，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3-3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申請學校請交成果報告書電子檔。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object 4" descr="$PPTXTitle">
            <a:extLst>
              <a:ext uri="{FF2B5EF4-FFF2-40B4-BE49-F238E27FC236}">
                <a16:creationId xmlns:a16="http://schemas.microsoft.com/office/drawing/2014/main" id="{25CC7D49-D055-4BCF-A607-E9B50C673E48}"/>
              </a:ext>
            </a:extLst>
          </p:cNvPr>
          <p:cNvSpPr txBox="1">
            <a:spLocks/>
          </p:cNvSpPr>
          <p:nvPr/>
        </p:nvSpPr>
        <p:spPr>
          <a:xfrm>
            <a:off x="2324627" y="274531"/>
            <a:ext cx="96774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  <a:tabLst>
                <a:tab pos="2559685" algn="l"/>
              </a:tabLst>
            </a:pPr>
            <a:r>
              <a:rPr lang="zh-TW" altLang="en-US" kern="1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</a:t>
            </a:r>
            <a:br>
              <a:rPr lang="zh-TW" altLang="en-US" kern="1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2586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24716" y="3341562"/>
            <a:ext cx="1847595" cy="1755215"/>
          </a:xfrm>
          <a:custGeom>
            <a:avLst/>
            <a:gdLst/>
            <a:ahLst/>
            <a:cxnLst/>
            <a:rect l="l" t="t" r="r" b="b"/>
            <a:pathLst>
              <a:path w="2553843" h="2426151">
                <a:moveTo>
                  <a:pt x="0" y="0"/>
                </a:moveTo>
                <a:lnTo>
                  <a:pt x="2553843" y="0"/>
                </a:lnTo>
                <a:lnTo>
                  <a:pt x="2553843" y="2426151"/>
                </a:lnTo>
                <a:lnTo>
                  <a:pt x="0" y="2426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19905" y="3341562"/>
            <a:ext cx="1847595" cy="1755215"/>
          </a:xfrm>
          <a:custGeom>
            <a:avLst/>
            <a:gdLst/>
            <a:ahLst/>
            <a:cxnLst/>
            <a:rect l="l" t="t" r="r" b="b"/>
            <a:pathLst>
              <a:path w="2553843" h="2426151">
                <a:moveTo>
                  <a:pt x="0" y="0"/>
                </a:moveTo>
                <a:lnTo>
                  <a:pt x="2553843" y="0"/>
                </a:lnTo>
                <a:lnTo>
                  <a:pt x="2553843" y="2426151"/>
                </a:lnTo>
                <a:lnTo>
                  <a:pt x="0" y="242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V="1">
            <a:off x="2972311" y="3341562"/>
            <a:ext cx="1847595" cy="1755215"/>
          </a:xfrm>
          <a:custGeom>
            <a:avLst/>
            <a:gdLst/>
            <a:ahLst/>
            <a:cxnLst/>
            <a:rect l="l" t="t" r="r" b="b"/>
            <a:pathLst>
              <a:path w="2553843" h="2426151">
                <a:moveTo>
                  <a:pt x="0" y="2426151"/>
                </a:moveTo>
                <a:lnTo>
                  <a:pt x="2553842" y="2426151"/>
                </a:lnTo>
                <a:lnTo>
                  <a:pt x="2553842" y="0"/>
                </a:lnTo>
                <a:lnTo>
                  <a:pt x="0" y="0"/>
                </a:lnTo>
                <a:lnTo>
                  <a:pt x="0" y="24261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V="1">
            <a:off x="6667500" y="3341562"/>
            <a:ext cx="1847595" cy="1755215"/>
          </a:xfrm>
          <a:custGeom>
            <a:avLst/>
            <a:gdLst/>
            <a:ahLst/>
            <a:cxnLst/>
            <a:rect l="l" t="t" r="r" b="b"/>
            <a:pathLst>
              <a:path w="2553843" h="2426151">
                <a:moveTo>
                  <a:pt x="0" y="2426151"/>
                </a:moveTo>
                <a:lnTo>
                  <a:pt x="2553843" y="2426151"/>
                </a:lnTo>
                <a:lnTo>
                  <a:pt x="2553843" y="0"/>
                </a:lnTo>
                <a:lnTo>
                  <a:pt x="0" y="0"/>
                </a:lnTo>
                <a:lnTo>
                  <a:pt x="0" y="242615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8549039" y="3328367"/>
            <a:ext cx="1867166" cy="1768411"/>
          </a:xfrm>
          <a:custGeom>
            <a:avLst/>
            <a:gdLst/>
            <a:ahLst/>
            <a:cxnLst/>
            <a:rect l="l" t="t" r="r" b="b"/>
            <a:pathLst>
              <a:path w="2553843" h="2426151">
                <a:moveTo>
                  <a:pt x="0" y="0"/>
                </a:moveTo>
                <a:lnTo>
                  <a:pt x="2553842" y="0"/>
                </a:lnTo>
                <a:lnTo>
                  <a:pt x="2553842" y="2426151"/>
                </a:lnTo>
                <a:lnTo>
                  <a:pt x="0" y="2426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8949476" y="3368770"/>
            <a:ext cx="1265541" cy="1320519"/>
          </a:xfrm>
          <a:custGeom>
            <a:avLst/>
            <a:gdLst/>
            <a:ahLst/>
            <a:cxnLst/>
            <a:rect l="l" t="t" r="r" b="b"/>
            <a:pathLst>
              <a:path w="1603972" h="1603972">
                <a:moveTo>
                  <a:pt x="0" y="0"/>
                </a:moveTo>
                <a:lnTo>
                  <a:pt x="1603972" y="0"/>
                </a:lnTo>
                <a:lnTo>
                  <a:pt x="1603972" y="1603972"/>
                </a:lnTo>
                <a:lnTo>
                  <a:pt x="0" y="1603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101882" y="3913901"/>
            <a:ext cx="1160404" cy="1160404"/>
          </a:xfrm>
          <a:custGeom>
            <a:avLst/>
            <a:gdLst/>
            <a:ahLst/>
            <a:cxnLst/>
            <a:rect l="l" t="t" r="r" b="b"/>
            <a:pathLst>
              <a:path w="1603972" h="1603972">
                <a:moveTo>
                  <a:pt x="0" y="0"/>
                </a:moveTo>
                <a:lnTo>
                  <a:pt x="1603972" y="0"/>
                </a:lnTo>
                <a:lnTo>
                  <a:pt x="1603972" y="1603972"/>
                </a:lnTo>
                <a:lnTo>
                  <a:pt x="0" y="1603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5254287" y="3528885"/>
            <a:ext cx="1160404" cy="1160404"/>
          </a:xfrm>
          <a:custGeom>
            <a:avLst/>
            <a:gdLst/>
            <a:ahLst/>
            <a:cxnLst/>
            <a:rect l="l" t="t" r="r" b="b"/>
            <a:pathLst>
              <a:path w="1603972" h="1603972">
                <a:moveTo>
                  <a:pt x="0" y="0"/>
                </a:moveTo>
                <a:lnTo>
                  <a:pt x="1603972" y="0"/>
                </a:lnTo>
                <a:lnTo>
                  <a:pt x="1603972" y="1603972"/>
                </a:lnTo>
                <a:lnTo>
                  <a:pt x="0" y="16039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75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3406692" y="3913901"/>
            <a:ext cx="1160404" cy="1160404"/>
          </a:xfrm>
          <a:custGeom>
            <a:avLst/>
            <a:gdLst/>
            <a:ahLst/>
            <a:cxnLst/>
            <a:rect l="l" t="t" r="r" b="b"/>
            <a:pathLst>
              <a:path w="1603972" h="1603972">
                <a:moveTo>
                  <a:pt x="0" y="0"/>
                </a:moveTo>
                <a:lnTo>
                  <a:pt x="1603972" y="0"/>
                </a:lnTo>
                <a:lnTo>
                  <a:pt x="1603972" y="1603972"/>
                </a:lnTo>
                <a:lnTo>
                  <a:pt x="0" y="1603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9098" y="3528885"/>
            <a:ext cx="1160404" cy="1160404"/>
          </a:xfrm>
          <a:custGeom>
            <a:avLst/>
            <a:gdLst/>
            <a:ahLst/>
            <a:cxnLst/>
            <a:rect l="l" t="t" r="r" b="b"/>
            <a:pathLst>
              <a:path w="1603972" h="1603972">
                <a:moveTo>
                  <a:pt x="0" y="0"/>
                </a:moveTo>
                <a:lnTo>
                  <a:pt x="1603972" y="0"/>
                </a:lnTo>
                <a:lnTo>
                  <a:pt x="1603972" y="1603972"/>
                </a:lnTo>
                <a:lnTo>
                  <a:pt x="0" y="1603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2791240" y="4018301"/>
            <a:ext cx="362072" cy="36207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C9EE5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638834" y="4018301"/>
            <a:ext cx="362072" cy="36207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4CCCAC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59098" y="3528885"/>
            <a:ext cx="978831" cy="97883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zh-TW" altLang="en-US" dirty="0"/>
                <a:t>                 </a:t>
              </a:r>
              <a:endParaRPr lang="en-US" altLang="zh-TW" dirty="0"/>
            </a:p>
            <a:p>
              <a:r>
                <a:rPr lang="zh-TW" altLang="en-US" dirty="0"/>
                <a:t>           </a:t>
              </a:r>
              <a:endParaRPr lang="en-US" altLang="zh-TW" dirty="0"/>
            </a:p>
            <a:p>
              <a:r>
                <a:rPr lang="zh-TW" altLang="en-US" dirty="0"/>
                <a:t>       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06692" y="3913901"/>
            <a:ext cx="978831" cy="97883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254287" y="3528885"/>
            <a:ext cx="978831" cy="97883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101882" y="3913901"/>
            <a:ext cx="978831" cy="97883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949477" y="3528885"/>
            <a:ext cx="1116628" cy="1030415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flipV="1">
            <a:off x="10471326" y="3423899"/>
            <a:ext cx="1919960" cy="1685588"/>
          </a:xfrm>
          <a:custGeom>
            <a:avLst/>
            <a:gdLst/>
            <a:ahLst/>
            <a:cxnLst/>
            <a:rect l="l" t="t" r="r" b="b"/>
            <a:pathLst>
              <a:path w="2553843" h="2426151">
                <a:moveTo>
                  <a:pt x="0" y="2426151"/>
                </a:moveTo>
                <a:lnTo>
                  <a:pt x="2553843" y="2426151"/>
                </a:lnTo>
                <a:lnTo>
                  <a:pt x="2553843" y="0"/>
                </a:lnTo>
                <a:lnTo>
                  <a:pt x="0" y="0"/>
                </a:lnTo>
                <a:lnTo>
                  <a:pt x="0" y="2426151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10797071" y="3913900"/>
            <a:ext cx="1303963" cy="1160432"/>
          </a:xfrm>
          <a:custGeom>
            <a:avLst/>
            <a:gdLst/>
            <a:ahLst/>
            <a:cxnLst/>
            <a:rect l="l" t="t" r="r" b="b"/>
            <a:pathLst>
              <a:path w="1604010" h="1604010">
                <a:moveTo>
                  <a:pt x="0" y="0"/>
                </a:moveTo>
                <a:lnTo>
                  <a:pt x="1604010" y="0"/>
                </a:lnTo>
                <a:lnTo>
                  <a:pt x="1604010" y="1604010"/>
                </a:lnTo>
                <a:lnTo>
                  <a:pt x="0" y="16040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5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6" name="Group 36"/>
          <p:cNvGrpSpPr/>
          <p:nvPr/>
        </p:nvGrpSpPr>
        <p:grpSpPr>
          <a:xfrm>
            <a:off x="10860811" y="3913900"/>
            <a:ext cx="1232142" cy="1077687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486429" y="4018301"/>
            <a:ext cx="362072" cy="362072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B1D886"/>
              </a:soli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334024" y="4018301"/>
            <a:ext cx="362072" cy="362072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DCA5E"/>
              </a:solidFill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181619" y="4018301"/>
            <a:ext cx="362072" cy="362072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A5462"/>
              </a:solidFill>
              <a:prstDash val="solid"/>
              <a:miter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2029214" y="4018301"/>
            <a:ext cx="362072" cy="362072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2647E"/>
              </a:solidFill>
              <a:prstDash val="solid"/>
              <a:miter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2880304" y="4107366"/>
            <a:ext cx="183942" cy="183942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9EE5"/>
            </a:solidFill>
            <a:ln cap="sq">
              <a:noFill/>
              <a:prstDash val="solid"/>
              <a:miter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4727899" y="4107366"/>
            <a:ext cx="183942" cy="183942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CCAC"/>
            </a:solidFill>
            <a:ln cap="sq">
              <a:noFill/>
              <a:prstDash val="solid"/>
              <a:miter/>
            </a:ln>
          </p:spPr>
        </p:sp>
        <p:sp>
          <p:nvSpPr>
            <p:cNvPr id="62" name="TextBox 6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6575494" y="4107366"/>
            <a:ext cx="183942" cy="183942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86"/>
            </a:solidFill>
            <a:ln cap="sq">
              <a:noFill/>
              <a:prstDash val="solid"/>
              <a:miter/>
            </a:ln>
          </p:spPr>
        </p:sp>
        <p:sp>
          <p:nvSpPr>
            <p:cNvPr id="65" name="TextBox 6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423089" y="4107366"/>
            <a:ext cx="183942" cy="18394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A5E"/>
            </a:solidFill>
            <a:ln cap="sq">
              <a:noFill/>
              <a:prstDash val="solid"/>
              <a:miter/>
            </a:ln>
          </p:spPr>
        </p:sp>
        <p:sp>
          <p:nvSpPr>
            <p:cNvPr id="68" name="TextBox 6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70684" y="4107366"/>
            <a:ext cx="183942" cy="183942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5462"/>
            </a:solidFill>
            <a:ln cap="sq">
              <a:noFill/>
              <a:prstDash val="solid"/>
              <a:miter/>
            </a:ln>
          </p:spPr>
        </p:sp>
        <p:sp>
          <p:nvSpPr>
            <p:cNvPr id="71" name="TextBox 7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118279" y="4107366"/>
            <a:ext cx="183942" cy="183942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647E"/>
            </a:solidFill>
            <a:ln cap="sq">
              <a:noFill/>
              <a:prstDash val="solid"/>
              <a:miter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6752" tIns="36752" rIns="36752" bIns="36752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sp>
        <p:nvSpPr>
          <p:cNvPr id="75" name="Freeform 75"/>
          <p:cNvSpPr/>
          <p:nvPr/>
        </p:nvSpPr>
        <p:spPr>
          <a:xfrm>
            <a:off x="12302220" y="6846580"/>
            <a:ext cx="1046801" cy="1191240"/>
          </a:xfrm>
          <a:custGeom>
            <a:avLst/>
            <a:gdLst/>
            <a:ahLst/>
            <a:cxnLst/>
            <a:rect l="l" t="t" r="r" b="b"/>
            <a:pathLst>
              <a:path w="1446944" h="1646594">
                <a:moveTo>
                  <a:pt x="0" y="0"/>
                </a:moveTo>
                <a:lnTo>
                  <a:pt x="1446945" y="0"/>
                </a:lnTo>
                <a:lnTo>
                  <a:pt x="1446945" y="1646594"/>
                </a:lnTo>
                <a:lnTo>
                  <a:pt x="0" y="16465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25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79" name="TextBox 79"/>
          <p:cNvSpPr txBox="1"/>
          <p:nvPr/>
        </p:nvSpPr>
        <p:spPr>
          <a:xfrm>
            <a:off x="1046235" y="0"/>
            <a:ext cx="12302786" cy="1858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   </a:t>
            </a:r>
            <a:r>
              <a:rPr lang="en-US" altLang="zh-TW" sz="4400" b="1" dirty="0">
                <a:solidFill>
                  <a:srgbClr val="7030A0"/>
                </a:solidFill>
                <a:latin typeface="芫荽"/>
                <a:ea typeface="芫荽"/>
                <a:cs typeface="芫荽"/>
                <a:sym typeface="芫荽"/>
              </a:rPr>
              <a:t>115學年度實施戶外教育與海洋教育計畫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>
                <a:solidFill>
                  <a:srgbClr val="7030A0"/>
                </a:solidFill>
                <a:latin typeface="芫荽"/>
                <a:ea typeface="芫荽"/>
                <a:cs typeface="芫荽"/>
                <a:sym typeface="芫荽"/>
              </a:rPr>
              <a:t>                     縣內申請時程表</a:t>
            </a:r>
            <a:endParaRPr lang="en-US" altLang="zh-TW" sz="4400" b="1" dirty="0">
              <a:solidFill>
                <a:srgbClr val="7030A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989376" y="5399134"/>
            <a:ext cx="1982898" cy="1043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0B375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rPr>
              <a:t>教育部計畫填報系統開放</a:t>
            </a:r>
            <a:endParaRPr lang="en-US" sz="2400" b="1" dirty="0">
              <a:solidFill>
                <a:srgbClr val="0B3759"/>
              </a:solidFill>
              <a:latin typeface="標楷體" panose="03000509000000000000" pitchFamily="65" charset="-120"/>
              <a:ea typeface="標楷體" panose="03000509000000000000" pitchFamily="65" charset="-120"/>
              <a:cs typeface="Helvetica World Bold"/>
              <a:sym typeface="Helvetica World Bold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4872709" y="5656977"/>
            <a:ext cx="1847525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7"/>
              </a:lnSpc>
            </a:pPr>
            <a:r>
              <a:rPr lang="zh-TW" altLang="en-US" sz="2400" b="1" dirty="0">
                <a:solidFill>
                  <a:srgbClr val="0B375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rPr>
              <a:t>縣內審查會</a:t>
            </a:r>
            <a:endParaRPr lang="en-US" sz="2400" b="1" dirty="0">
              <a:solidFill>
                <a:srgbClr val="0B3759"/>
              </a:solidFill>
              <a:latin typeface="標楷體" panose="03000509000000000000" pitchFamily="65" charset="-120"/>
              <a:ea typeface="標楷體" panose="03000509000000000000" pitchFamily="65" charset="-120"/>
              <a:cs typeface="Helvetica World Bold"/>
              <a:sym typeface="Helvetica World Bold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8541596" y="5385892"/>
            <a:ext cx="2012104" cy="1043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0B375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rPr>
              <a:t> 教育處跑經費核章</a:t>
            </a:r>
            <a:endParaRPr lang="en-US" sz="2400" b="1" dirty="0">
              <a:solidFill>
                <a:srgbClr val="0B3759"/>
              </a:solidFill>
              <a:latin typeface="標楷體" panose="03000509000000000000" pitchFamily="65" charset="-120"/>
              <a:ea typeface="標楷體" panose="03000509000000000000" pitchFamily="65" charset="-120"/>
              <a:cs typeface="Helvetica World Bold"/>
              <a:sym typeface="Helvetica World Bold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46DA450E-4A93-40F1-B7E2-F31761C0EC0C}"/>
              </a:ext>
            </a:extLst>
          </p:cNvPr>
          <p:cNvSpPr/>
          <p:nvPr/>
        </p:nvSpPr>
        <p:spPr>
          <a:xfrm>
            <a:off x="1673377" y="3774967"/>
            <a:ext cx="729915" cy="512176"/>
          </a:xfrm>
          <a:prstGeom prst="rect">
            <a:avLst/>
          </a:prstGeom>
          <a:noFill/>
        </p:spPr>
        <p:txBody>
          <a:bodyPr wrap="none" lIns="66153" tIns="33076" rIns="66153" bIns="33076">
            <a:spAutoFit/>
          </a:bodyPr>
          <a:lstStyle/>
          <a:p>
            <a:pPr algn="ctr"/>
            <a:r>
              <a:rPr lang="en-US" altLang="zh-TW" sz="289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4/7</a:t>
            </a:r>
            <a:endParaRPr lang="zh-TW" altLang="en-US" sz="3907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09A1507B-EB87-4E7B-A1F8-3596F57A4DC8}"/>
              </a:ext>
            </a:extLst>
          </p:cNvPr>
          <p:cNvSpPr/>
          <p:nvPr/>
        </p:nvSpPr>
        <p:spPr>
          <a:xfrm>
            <a:off x="3527970" y="4170245"/>
            <a:ext cx="729915" cy="512176"/>
          </a:xfrm>
          <a:prstGeom prst="rect">
            <a:avLst/>
          </a:prstGeom>
          <a:noFill/>
        </p:spPr>
        <p:txBody>
          <a:bodyPr wrap="none" lIns="66153" tIns="33076" rIns="66153" bIns="33076">
            <a:spAutoFit/>
          </a:bodyPr>
          <a:lstStyle/>
          <a:p>
            <a:pPr algn="ctr"/>
            <a:r>
              <a:rPr lang="en-US" altLang="zh-TW" sz="289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5/8</a:t>
            </a:r>
            <a:endParaRPr lang="zh-TW" altLang="en-US" sz="3907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656EB5A1-59EC-401E-B37A-DF700F55DD4D}"/>
              </a:ext>
            </a:extLst>
          </p:cNvPr>
          <p:cNvSpPr/>
          <p:nvPr/>
        </p:nvSpPr>
        <p:spPr>
          <a:xfrm>
            <a:off x="5257940" y="3760249"/>
            <a:ext cx="976778" cy="512176"/>
          </a:xfrm>
          <a:prstGeom prst="rect">
            <a:avLst/>
          </a:prstGeom>
          <a:noFill/>
        </p:spPr>
        <p:txBody>
          <a:bodyPr wrap="none" lIns="66153" tIns="33076" rIns="66153" bIns="33076">
            <a:spAutoFit/>
          </a:bodyPr>
          <a:lstStyle/>
          <a:p>
            <a:pPr algn="ctr"/>
            <a:r>
              <a:rPr lang="en-US" altLang="zh-TW" sz="289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5/13</a:t>
            </a:r>
            <a:endParaRPr lang="zh-TW" altLang="en-US" sz="3907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06433D2F-ECB7-4AFB-8B56-760A9AD12321}"/>
              </a:ext>
            </a:extLst>
          </p:cNvPr>
          <p:cNvSpPr/>
          <p:nvPr/>
        </p:nvSpPr>
        <p:spPr>
          <a:xfrm>
            <a:off x="7109062" y="4147254"/>
            <a:ext cx="976778" cy="512176"/>
          </a:xfrm>
          <a:prstGeom prst="rect">
            <a:avLst/>
          </a:prstGeom>
          <a:noFill/>
        </p:spPr>
        <p:txBody>
          <a:bodyPr wrap="none" lIns="66153" tIns="33076" rIns="66153" bIns="33076">
            <a:spAutoFit/>
          </a:bodyPr>
          <a:lstStyle/>
          <a:p>
            <a:pPr algn="ctr"/>
            <a:r>
              <a:rPr lang="en-US" altLang="zh-TW" sz="289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5/14</a:t>
            </a:r>
            <a:endParaRPr lang="zh-TW" altLang="en-US" sz="3907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D502A129-337E-4604-92CE-C108CCBACEC4}"/>
              </a:ext>
            </a:extLst>
          </p:cNvPr>
          <p:cNvSpPr/>
          <p:nvPr/>
        </p:nvSpPr>
        <p:spPr>
          <a:xfrm>
            <a:off x="8996225" y="3665973"/>
            <a:ext cx="911055" cy="779301"/>
          </a:xfrm>
          <a:prstGeom prst="rect">
            <a:avLst/>
          </a:prstGeom>
          <a:noFill/>
        </p:spPr>
        <p:txBody>
          <a:bodyPr wrap="none" lIns="66153" tIns="33076" rIns="66153" bIns="33076">
            <a:spAutoFit/>
          </a:bodyPr>
          <a:lstStyle/>
          <a:p>
            <a:pPr algn="ctr"/>
            <a:r>
              <a:rPr lang="en-US" altLang="zh-TW" sz="231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5/15-</a:t>
            </a:r>
          </a:p>
          <a:p>
            <a:pPr algn="ctr"/>
            <a:r>
              <a:rPr lang="en-US" altLang="zh-TW" sz="231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5/29</a:t>
            </a:r>
            <a:endParaRPr lang="zh-TW" altLang="en-US" sz="3473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DB391C94-E6F4-4539-BF14-A3D7AA235367}"/>
              </a:ext>
            </a:extLst>
          </p:cNvPr>
          <p:cNvSpPr/>
          <p:nvPr/>
        </p:nvSpPr>
        <p:spPr>
          <a:xfrm>
            <a:off x="10923771" y="4170245"/>
            <a:ext cx="1016848" cy="512176"/>
          </a:xfrm>
          <a:prstGeom prst="rect">
            <a:avLst/>
          </a:prstGeom>
          <a:noFill/>
        </p:spPr>
        <p:txBody>
          <a:bodyPr wrap="square" lIns="66153" tIns="33076" rIns="66153" bIns="33076">
            <a:spAutoFit/>
          </a:bodyPr>
          <a:lstStyle/>
          <a:p>
            <a:pPr algn="ctr"/>
            <a:r>
              <a:rPr lang="en-US" altLang="zh-TW" sz="289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6/5</a:t>
            </a:r>
            <a:endParaRPr lang="zh-TW" altLang="en-US" sz="3907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TextBox 82">
            <a:extLst>
              <a:ext uri="{FF2B5EF4-FFF2-40B4-BE49-F238E27FC236}">
                <a16:creationId xmlns:a16="http://schemas.microsoft.com/office/drawing/2014/main" id="{1E227E01-8A77-456C-AF87-99E42F232AE3}"/>
              </a:ext>
            </a:extLst>
          </p:cNvPr>
          <p:cNvSpPr txBox="1"/>
          <p:nvPr/>
        </p:nvSpPr>
        <p:spPr>
          <a:xfrm>
            <a:off x="3256562" y="5399134"/>
            <a:ext cx="1331859" cy="1043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0B375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rPr>
              <a:t>各校線上填報截止</a:t>
            </a:r>
            <a:endParaRPr lang="en-US" sz="2400" b="1" dirty="0">
              <a:solidFill>
                <a:srgbClr val="0B3759"/>
              </a:solidFill>
              <a:latin typeface="標楷體" panose="03000509000000000000" pitchFamily="65" charset="-120"/>
              <a:ea typeface="標楷體" panose="03000509000000000000" pitchFamily="65" charset="-120"/>
              <a:cs typeface="Helvetica World Bold"/>
              <a:sym typeface="Helvetica World Bold"/>
            </a:endParaRPr>
          </a:p>
        </p:txBody>
      </p:sp>
      <p:sp>
        <p:nvSpPr>
          <p:cNvPr id="99" name="TextBox 82">
            <a:extLst>
              <a:ext uri="{FF2B5EF4-FFF2-40B4-BE49-F238E27FC236}">
                <a16:creationId xmlns:a16="http://schemas.microsoft.com/office/drawing/2014/main" id="{96869B23-C0DD-492C-ADF9-AFC37D1BFFD4}"/>
              </a:ext>
            </a:extLst>
          </p:cNvPr>
          <p:cNvSpPr txBox="1"/>
          <p:nvPr/>
        </p:nvSpPr>
        <p:spPr>
          <a:xfrm>
            <a:off x="6752827" y="5399134"/>
            <a:ext cx="1847525" cy="104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0B375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rPr>
              <a:t>各校計畫</a:t>
            </a:r>
            <a:endParaRPr lang="en-US" altLang="zh-TW" sz="2400" b="1" dirty="0">
              <a:solidFill>
                <a:srgbClr val="0B3759"/>
              </a:solidFill>
              <a:latin typeface="標楷體" panose="03000509000000000000" pitchFamily="65" charset="-120"/>
              <a:ea typeface="標楷體" panose="03000509000000000000" pitchFamily="65" charset="-120"/>
              <a:cs typeface="Helvetica World Bold"/>
              <a:sym typeface="Helvetica World Bold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0B375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rPr>
              <a:t>修正後上傳</a:t>
            </a:r>
            <a:endParaRPr lang="en-US" sz="2400" b="1" dirty="0">
              <a:solidFill>
                <a:srgbClr val="0B3759"/>
              </a:solidFill>
              <a:latin typeface="標楷體" panose="03000509000000000000" pitchFamily="65" charset="-120"/>
              <a:ea typeface="標楷體" panose="03000509000000000000" pitchFamily="65" charset="-120"/>
              <a:cs typeface="Helvetica World Bold"/>
              <a:sym typeface="Helvetica World Bold"/>
            </a:endParaRPr>
          </a:p>
        </p:txBody>
      </p:sp>
      <p:sp>
        <p:nvSpPr>
          <p:cNvPr id="100" name="TextBox 88">
            <a:extLst>
              <a:ext uri="{FF2B5EF4-FFF2-40B4-BE49-F238E27FC236}">
                <a16:creationId xmlns:a16="http://schemas.microsoft.com/office/drawing/2014/main" id="{53F0ADCA-9F42-46E1-8211-3001574BC4E1}"/>
              </a:ext>
            </a:extLst>
          </p:cNvPr>
          <p:cNvSpPr txBox="1"/>
          <p:nvPr/>
        </p:nvSpPr>
        <p:spPr>
          <a:xfrm>
            <a:off x="10686002" y="5385893"/>
            <a:ext cx="1843925" cy="1043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0B375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rPr>
              <a:t>教育部網站 系統截止關閉</a:t>
            </a:r>
            <a:endParaRPr lang="en-US" sz="2400" b="1" dirty="0">
              <a:solidFill>
                <a:srgbClr val="0B3759"/>
              </a:solidFill>
              <a:latin typeface="標楷體" panose="03000509000000000000" pitchFamily="65" charset="-120"/>
              <a:ea typeface="標楷體" panose="03000509000000000000" pitchFamily="65" charset="-120"/>
              <a:cs typeface="Helvetica World Bold"/>
              <a:sym typeface="Helvetica World Bold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42BD9BF-D332-46B8-915B-7F11F8E9A839}"/>
              </a:ext>
            </a:extLst>
          </p:cNvPr>
          <p:cNvSpPr/>
          <p:nvPr/>
        </p:nvSpPr>
        <p:spPr>
          <a:xfrm>
            <a:off x="989376" y="5399134"/>
            <a:ext cx="1982898" cy="11413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AB8D351-CA70-4CD6-ADD0-0A0428A31BD1}"/>
              </a:ext>
            </a:extLst>
          </p:cNvPr>
          <p:cNvSpPr/>
          <p:nvPr/>
        </p:nvSpPr>
        <p:spPr>
          <a:xfrm>
            <a:off x="3256491" y="5399134"/>
            <a:ext cx="1424143" cy="115460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DF504EF7-FE00-46A5-9A2F-626CCA7A295A}"/>
              </a:ext>
            </a:extLst>
          </p:cNvPr>
          <p:cNvSpPr/>
          <p:nvPr/>
        </p:nvSpPr>
        <p:spPr>
          <a:xfrm>
            <a:off x="4993936" y="5392513"/>
            <a:ext cx="1588238" cy="84318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5FD856EA-AA8E-4D85-8AEF-3477045A0C17}"/>
              </a:ext>
            </a:extLst>
          </p:cNvPr>
          <p:cNvSpPr/>
          <p:nvPr/>
        </p:nvSpPr>
        <p:spPr>
          <a:xfrm>
            <a:off x="6732109" y="5399134"/>
            <a:ext cx="1874922" cy="115460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FC0BCF1-F4C5-4C67-9512-65D05D95E6F6}"/>
              </a:ext>
            </a:extLst>
          </p:cNvPr>
          <p:cNvSpPr/>
          <p:nvPr/>
        </p:nvSpPr>
        <p:spPr>
          <a:xfrm>
            <a:off x="8723449" y="5399134"/>
            <a:ext cx="1843925" cy="115460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338697DE-E0D6-45C8-BBE2-3E1E4FB80984}"/>
              </a:ext>
            </a:extLst>
          </p:cNvPr>
          <p:cNvSpPr/>
          <p:nvPr/>
        </p:nvSpPr>
        <p:spPr>
          <a:xfrm>
            <a:off x="10672007" y="5373182"/>
            <a:ext cx="1939093" cy="115460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2A04F6C7-627E-4B49-931D-7D45720A1B5A}"/>
              </a:ext>
            </a:extLst>
          </p:cNvPr>
          <p:cNvGrpSpPr/>
          <p:nvPr/>
        </p:nvGrpSpPr>
        <p:grpSpPr>
          <a:xfrm>
            <a:off x="633164" y="1640487"/>
            <a:ext cx="2413838" cy="1324846"/>
            <a:chOff x="633164" y="1640487"/>
            <a:chExt cx="2413838" cy="1324846"/>
          </a:xfrm>
        </p:grpSpPr>
        <p:sp>
          <p:nvSpPr>
            <p:cNvPr id="89" name="object 3">
              <a:extLst>
                <a:ext uri="{FF2B5EF4-FFF2-40B4-BE49-F238E27FC236}">
                  <a16:creationId xmlns:a16="http://schemas.microsoft.com/office/drawing/2014/main" id="{3FFE906C-19BE-4C70-9F39-0CA68C353E7D}"/>
                </a:ext>
              </a:extLst>
            </p:cNvPr>
            <p:cNvSpPr txBox="1">
              <a:spLocks/>
            </p:cNvSpPr>
            <p:nvPr/>
          </p:nvSpPr>
          <p:spPr>
            <a:xfrm>
              <a:off x="633164" y="1640487"/>
              <a:ext cx="2413838" cy="1324846"/>
            </a:xfrm>
            <a:prstGeom prst="rect">
              <a:avLst/>
            </a:prstGeom>
            <a:ln w="28575">
              <a:solidFill>
                <a:srgbClr val="00206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0" tIns="19050" rIns="0" bIns="0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9050" algn="l">
                <a:lnSpc>
                  <a:spcPts val="3700"/>
                </a:lnSpc>
              </a:pPr>
              <a:endParaRPr lang="zh-TW" altLang="en-US" sz="2400" spc="353" dirty="0">
                <a:solidFill>
                  <a:srgbClr val="FF0000"/>
                </a:solidFill>
              </a:endParaRPr>
            </a:p>
          </p:txBody>
        </p:sp>
        <p:sp>
          <p:nvSpPr>
            <p:cNvPr id="90" name="TextBox 80">
              <a:extLst>
                <a:ext uri="{FF2B5EF4-FFF2-40B4-BE49-F238E27FC236}">
                  <a16:creationId xmlns:a16="http://schemas.microsoft.com/office/drawing/2014/main" id="{37710444-F20A-4662-AB54-77B3E5EF2196}"/>
                </a:ext>
              </a:extLst>
            </p:cNvPr>
            <p:cNvSpPr txBox="1"/>
            <p:nvPr/>
          </p:nvSpPr>
          <p:spPr>
            <a:xfrm>
              <a:off x="747884" y="1720550"/>
              <a:ext cx="2224389" cy="10647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16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Helvetica World Bold"/>
                  <a:sym typeface="Helvetica World Bold"/>
                </a:rPr>
                <a:t>計畫二</a:t>
              </a:r>
              <a:r>
                <a:rPr lang="zh-TW" altLang="en-US" sz="1600" b="1" spc="215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Microsoft JhengHei"/>
                </a:rPr>
                <a:t>辦理戶外教育課</a:t>
              </a:r>
              <a:endParaRPr lang="en-US" altLang="zh-TW" sz="1600" b="1" spc="215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</a:endParaRPr>
            </a:p>
            <a:p>
              <a:pPr algn="l">
                <a:lnSpc>
                  <a:spcPct val="150000"/>
                </a:lnSpc>
              </a:pPr>
              <a:r>
                <a:rPr lang="zh-TW" altLang="en-US" sz="1600" b="1" spc="215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Microsoft JhengHei"/>
                </a:rPr>
                <a:t>程及計畫三學生海洋課程皆採線上填報</a:t>
              </a:r>
              <a:endParaRPr 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lvetica World Bold"/>
                <a:sym typeface="Helvetica World Bold"/>
              </a:endParaRPr>
            </a:p>
          </p:txBody>
        </p:sp>
      </p:grpSp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8AAA5245-2664-4E74-82A0-B6BAD83D9793}"/>
              </a:ext>
            </a:extLst>
          </p:cNvPr>
          <p:cNvSpPr/>
          <p:nvPr/>
        </p:nvSpPr>
        <p:spPr>
          <a:xfrm>
            <a:off x="1714500" y="2882900"/>
            <a:ext cx="304800" cy="485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562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4303013-225A-4F03-90BF-9533E713664A}"/>
              </a:ext>
            </a:extLst>
          </p:cNvPr>
          <p:cNvSpPr/>
          <p:nvPr/>
        </p:nvSpPr>
        <p:spPr>
          <a:xfrm>
            <a:off x="4838700" y="4254500"/>
            <a:ext cx="762000" cy="3048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664820" y="6806285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3067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35" dirty="0"/>
              <a:t>申請經費</a:t>
            </a:r>
          </a:p>
        </p:txBody>
      </p:sp>
      <p:sp>
        <p:nvSpPr>
          <p:cNvPr id="5" name="object 5"/>
          <p:cNvSpPr/>
          <p:nvPr/>
        </p:nvSpPr>
        <p:spPr>
          <a:xfrm>
            <a:off x="9791700" y="3416300"/>
            <a:ext cx="3125811" cy="3351851"/>
          </a:xfrm>
          <a:custGeom>
            <a:avLst/>
            <a:gdLst/>
            <a:ahLst/>
            <a:cxnLst/>
            <a:rect l="l" t="t" r="r" b="b"/>
            <a:pathLst>
              <a:path w="2687320" h="2919095">
                <a:moveTo>
                  <a:pt x="11897" y="14290"/>
                </a:moveTo>
                <a:lnTo>
                  <a:pt x="65004" y="18500"/>
                </a:lnTo>
                <a:lnTo>
                  <a:pt x="118113" y="21493"/>
                </a:lnTo>
                <a:lnTo>
                  <a:pt x="171044" y="23410"/>
                </a:lnTo>
                <a:lnTo>
                  <a:pt x="223619" y="24391"/>
                </a:lnTo>
                <a:lnTo>
                  <a:pt x="275658" y="24577"/>
                </a:lnTo>
                <a:lnTo>
                  <a:pt x="326982" y="24108"/>
                </a:lnTo>
                <a:lnTo>
                  <a:pt x="377413" y="23125"/>
                </a:lnTo>
                <a:lnTo>
                  <a:pt x="426772" y="21768"/>
                </a:lnTo>
                <a:lnTo>
                  <a:pt x="474879" y="20177"/>
                </a:lnTo>
                <a:lnTo>
                  <a:pt x="521556" y="18494"/>
                </a:lnTo>
                <a:lnTo>
                  <a:pt x="566624" y="16857"/>
                </a:lnTo>
                <a:lnTo>
                  <a:pt x="609903" y="15409"/>
                </a:lnTo>
                <a:lnTo>
                  <a:pt x="651215" y="14290"/>
                </a:lnTo>
                <a:lnTo>
                  <a:pt x="691520" y="13867"/>
                </a:lnTo>
                <a:lnTo>
                  <a:pt x="737015" y="14130"/>
                </a:lnTo>
                <a:lnTo>
                  <a:pt x="786827" y="14922"/>
                </a:lnTo>
                <a:lnTo>
                  <a:pt x="840087" y="16089"/>
                </a:lnTo>
                <a:lnTo>
                  <a:pt x="895921" y="17476"/>
                </a:lnTo>
                <a:lnTo>
                  <a:pt x="953460" y="18929"/>
                </a:lnTo>
                <a:lnTo>
                  <a:pt x="1011832" y="20291"/>
                </a:lnTo>
                <a:lnTo>
                  <a:pt x="1070164" y="21408"/>
                </a:lnTo>
                <a:lnTo>
                  <a:pt x="1127586" y="22125"/>
                </a:lnTo>
                <a:lnTo>
                  <a:pt x="1183227" y="22288"/>
                </a:lnTo>
                <a:lnTo>
                  <a:pt x="1236214" y="21740"/>
                </a:lnTo>
                <a:lnTo>
                  <a:pt x="1285677" y="20328"/>
                </a:lnTo>
                <a:lnTo>
                  <a:pt x="1330744" y="17896"/>
                </a:lnTo>
                <a:lnTo>
                  <a:pt x="1370543" y="14290"/>
                </a:lnTo>
                <a:lnTo>
                  <a:pt x="1412609" y="10092"/>
                </a:lnTo>
                <a:lnTo>
                  <a:pt x="1458839" y="6637"/>
                </a:lnTo>
                <a:lnTo>
                  <a:pt x="1508424" y="3911"/>
                </a:lnTo>
                <a:lnTo>
                  <a:pt x="1560549" y="1904"/>
                </a:lnTo>
                <a:lnTo>
                  <a:pt x="1614402" y="604"/>
                </a:lnTo>
                <a:lnTo>
                  <a:pt x="1669173" y="0"/>
                </a:lnTo>
                <a:lnTo>
                  <a:pt x="1724047" y="80"/>
                </a:lnTo>
                <a:lnTo>
                  <a:pt x="1778213" y="833"/>
                </a:lnTo>
                <a:lnTo>
                  <a:pt x="1830858" y="2247"/>
                </a:lnTo>
                <a:lnTo>
                  <a:pt x="1881170" y="4311"/>
                </a:lnTo>
                <a:lnTo>
                  <a:pt x="1928338" y="7014"/>
                </a:lnTo>
                <a:lnTo>
                  <a:pt x="1971548" y="10344"/>
                </a:lnTo>
                <a:lnTo>
                  <a:pt x="2009988" y="14290"/>
                </a:lnTo>
                <a:lnTo>
                  <a:pt x="2049296" y="17738"/>
                </a:lnTo>
                <a:lnTo>
                  <a:pt x="2094921" y="19692"/>
                </a:lnTo>
                <a:lnTo>
                  <a:pt x="2145682" y="20403"/>
                </a:lnTo>
                <a:lnTo>
                  <a:pt x="2200399" y="20121"/>
                </a:lnTo>
                <a:lnTo>
                  <a:pt x="2257890" y="19097"/>
                </a:lnTo>
                <a:lnTo>
                  <a:pt x="2316974" y="17582"/>
                </a:lnTo>
                <a:lnTo>
                  <a:pt x="2376471" y="15827"/>
                </a:lnTo>
                <a:lnTo>
                  <a:pt x="2435199" y="14082"/>
                </a:lnTo>
                <a:lnTo>
                  <a:pt x="2491977" y="12598"/>
                </a:lnTo>
                <a:lnTo>
                  <a:pt x="2545625" y="11626"/>
                </a:lnTo>
                <a:lnTo>
                  <a:pt x="2594962" y="11417"/>
                </a:lnTo>
                <a:lnTo>
                  <a:pt x="2638806" y="12221"/>
                </a:lnTo>
                <a:lnTo>
                  <a:pt x="2675976" y="14290"/>
                </a:lnTo>
                <a:lnTo>
                  <a:pt x="2682131" y="49468"/>
                </a:lnTo>
                <a:lnTo>
                  <a:pt x="2685730" y="90779"/>
                </a:lnTo>
                <a:lnTo>
                  <a:pt x="2687217" y="137334"/>
                </a:lnTo>
                <a:lnTo>
                  <a:pt x="2687040" y="188239"/>
                </a:lnTo>
                <a:lnTo>
                  <a:pt x="2685644" y="242604"/>
                </a:lnTo>
                <a:lnTo>
                  <a:pt x="2683474" y="299537"/>
                </a:lnTo>
                <a:lnTo>
                  <a:pt x="2680977" y="358146"/>
                </a:lnTo>
                <a:lnTo>
                  <a:pt x="2678597" y="417540"/>
                </a:lnTo>
                <a:lnTo>
                  <a:pt x="2676782" y="476828"/>
                </a:lnTo>
                <a:lnTo>
                  <a:pt x="2675976" y="535117"/>
                </a:lnTo>
                <a:lnTo>
                  <a:pt x="2675914" y="581285"/>
                </a:lnTo>
                <a:lnTo>
                  <a:pt x="2675995" y="630811"/>
                </a:lnTo>
                <a:lnTo>
                  <a:pt x="2676184" y="682907"/>
                </a:lnTo>
                <a:lnTo>
                  <a:pt x="2676444" y="736783"/>
                </a:lnTo>
                <a:lnTo>
                  <a:pt x="2676739" y="791650"/>
                </a:lnTo>
                <a:lnTo>
                  <a:pt x="2677032" y="846717"/>
                </a:lnTo>
                <a:lnTo>
                  <a:pt x="2677287" y="901197"/>
                </a:lnTo>
                <a:lnTo>
                  <a:pt x="2677467" y="954298"/>
                </a:lnTo>
                <a:lnTo>
                  <a:pt x="2677537" y="1005233"/>
                </a:lnTo>
                <a:lnTo>
                  <a:pt x="2677459" y="1053212"/>
                </a:lnTo>
                <a:lnTo>
                  <a:pt x="2677197" y="1097444"/>
                </a:lnTo>
                <a:lnTo>
                  <a:pt x="2676715" y="1137141"/>
                </a:lnTo>
                <a:lnTo>
                  <a:pt x="2674491" y="1213099"/>
                </a:lnTo>
                <a:lnTo>
                  <a:pt x="2672587" y="1256087"/>
                </a:lnTo>
                <a:lnTo>
                  <a:pt x="2670543" y="1300585"/>
                </a:lnTo>
                <a:lnTo>
                  <a:pt x="2668643" y="1346701"/>
                </a:lnTo>
                <a:lnTo>
                  <a:pt x="2667165" y="1394542"/>
                </a:lnTo>
                <a:lnTo>
                  <a:pt x="2666393" y="1444215"/>
                </a:lnTo>
                <a:lnTo>
                  <a:pt x="2666607" y="1495829"/>
                </a:lnTo>
                <a:lnTo>
                  <a:pt x="2668088" y="1549490"/>
                </a:lnTo>
                <a:lnTo>
                  <a:pt x="2671117" y="1605306"/>
                </a:lnTo>
                <a:lnTo>
                  <a:pt x="2675976" y="1663385"/>
                </a:lnTo>
                <a:lnTo>
                  <a:pt x="2679648" y="1713204"/>
                </a:lnTo>
                <a:lnTo>
                  <a:pt x="2681180" y="1763794"/>
                </a:lnTo>
                <a:lnTo>
                  <a:pt x="2681012" y="1814967"/>
                </a:lnTo>
                <a:lnTo>
                  <a:pt x="2679589" y="1866538"/>
                </a:lnTo>
                <a:lnTo>
                  <a:pt x="2677350" y="1918318"/>
                </a:lnTo>
                <a:lnTo>
                  <a:pt x="2674738" y="1970122"/>
                </a:lnTo>
                <a:lnTo>
                  <a:pt x="2672195" y="2021761"/>
                </a:lnTo>
                <a:lnTo>
                  <a:pt x="2670162" y="2073049"/>
                </a:lnTo>
                <a:lnTo>
                  <a:pt x="2669082" y="2123800"/>
                </a:lnTo>
                <a:lnTo>
                  <a:pt x="2669397" y="2173825"/>
                </a:lnTo>
                <a:lnTo>
                  <a:pt x="2671547" y="2222938"/>
                </a:lnTo>
                <a:lnTo>
                  <a:pt x="2675976" y="2270953"/>
                </a:lnTo>
                <a:lnTo>
                  <a:pt x="2680404" y="2315278"/>
                </a:lnTo>
                <a:lnTo>
                  <a:pt x="2683286" y="2360732"/>
                </a:lnTo>
                <a:lnTo>
                  <a:pt x="2684841" y="2407220"/>
                </a:lnTo>
                <a:lnTo>
                  <a:pt x="2685291" y="2454643"/>
                </a:lnTo>
                <a:lnTo>
                  <a:pt x="2684855" y="2502903"/>
                </a:lnTo>
                <a:lnTo>
                  <a:pt x="2683755" y="2551903"/>
                </a:lnTo>
                <a:lnTo>
                  <a:pt x="2682211" y="2601545"/>
                </a:lnTo>
                <a:lnTo>
                  <a:pt x="2680443" y="2651732"/>
                </a:lnTo>
                <a:lnTo>
                  <a:pt x="2678673" y="2702367"/>
                </a:lnTo>
                <a:lnTo>
                  <a:pt x="2677121" y="2753351"/>
                </a:lnTo>
                <a:lnTo>
                  <a:pt x="2676007" y="2804587"/>
                </a:lnTo>
                <a:lnTo>
                  <a:pt x="2675552" y="2855978"/>
                </a:lnTo>
                <a:lnTo>
                  <a:pt x="2675976" y="2907426"/>
                </a:lnTo>
                <a:lnTo>
                  <a:pt x="2632231" y="2910859"/>
                </a:lnTo>
                <a:lnTo>
                  <a:pt x="2585043" y="2913536"/>
                </a:lnTo>
                <a:lnTo>
                  <a:pt x="2535104" y="2915508"/>
                </a:lnTo>
                <a:lnTo>
                  <a:pt x="2483105" y="2916824"/>
                </a:lnTo>
                <a:lnTo>
                  <a:pt x="2429737" y="2917535"/>
                </a:lnTo>
                <a:lnTo>
                  <a:pt x="2375693" y="2917690"/>
                </a:lnTo>
                <a:lnTo>
                  <a:pt x="2321664" y="2917340"/>
                </a:lnTo>
                <a:lnTo>
                  <a:pt x="2268341" y="2916534"/>
                </a:lnTo>
                <a:lnTo>
                  <a:pt x="2216417" y="2915323"/>
                </a:lnTo>
                <a:lnTo>
                  <a:pt x="2166582" y="2913757"/>
                </a:lnTo>
                <a:lnTo>
                  <a:pt x="2119528" y="2911885"/>
                </a:lnTo>
                <a:lnTo>
                  <a:pt x="2075947" y="2909758"/>
                </a:lnTo>
                <a:lnTo>
                  <a:pt x="2036531" y="2907426"/>
                </a:lnTo>
                <a:lnTo>
                  <a:pt x="1999832" y="2905925"/>
                </a:lnTo>
                <a:lnTo>
                  <a:pt x="1959000" y="2905734"/>
                </a:lnTo>
                <a:lnTo>
                  <a:pt x="1914579" y="2906582"/>
                </a:lnTo>
                <a:lnTo>
                  <a:pt x="1867109" y="2908200"/>
                </a:lnTo>
                <a:lnTo>
                  <a:pt x="1817133" y="2910319"/>
                </a:lnTo>
                <a:lnTo>
                  <a:pt x="1765190" y="2912669"/>
                </a:lnTo>
                <a:lnTo>
                  <a:pt x="1711824" y="2914979"/>
                </a:lnTo>
                <a:lnTo>
                  <a:pt x="1657575" y="2916982"/>
                </a:lnTo>
                <a:lnTo>
                  <a:pt x="1602985" y="2918407"/>
                </a:lnTo>
                <a:lnTo>
                  <a:pt x="1548596" y="2918984"/>
                </a:lnTo>
                <a:lnTo>
                  <a:pt x="1494948" y="2918444"/>
                </a:lnTo>
                <a:lnTo>
                  <a:pt x="1442584" y="2916517"/>
                </a:lnTo>
                <a:lnTo>
                  <a:pt x="1392045" y="2912935"/>
                </a:lnTo>
                <a:lnTo>
                  <a:pt x="1343873" y="2907426"/>
                </a:lnTo>
                <a:lnTo>
                  <a:pt x="1296195" y="2901614"/>
                </a:lnTo>
                <a:lnTo>
                  <a:pt x="1246941" y="2897214"/>
                </a:lnTo>
                <a:lnTo>
                  <a:pt x="1196436" y="2894096"/>
                </a:lnTo>
                <a:lnTo>
                  <a:pt x="1145004" y="2892132"/>
                </a:lnTo>
                <a:lnTo>
                  <a:pt x="1092971" y="2891191"/>
                </a:lnTo>
                <a:lnTo>
                  <a:pt x="1040662" y="2891144"/>
                </a:lnTo>
                <a:lnTo>
                  <a:pt x="988400" y="2891862"/>
                </a:lnTo>
                <a:lnTo>
                  <a:pt x="936512" y="2893216"/>
                </a:lnTo>
                <a:lnTo>
                  <a:pt x="885322" y="2895075"/>
                </a:lnTo>
                <a:lnTo>
                  <a:pt x="835155" y="2897310"/>
                </a:lnTo>
                <a:lnTo>
                  <a:pt x="786336" y="2899792"/>
                </a:lnTo>
                <a:lnTo>
                  <a:pt x="739189" y="2902392"/>
                </a:lnTo>
                <a:lnTo>
                  <a:pt x="694041" y="2904980"/>
                </a:lnTo>
                <a:lnTo>
                  <a:pt x="651215" y="2907426"/>
                </a:lnTo>
                <a:lnTo>
                  <a:pt x="605327" y="2909483"/>
                </a:lnTo>
                <a:lnTo>
                  <a:pt x="557433" y="2910717"/>
                </a:lnTo>
                <a:lnTo>
                  <a:pt x="507931" y="2911260"/>
                </a:lnTo>
                <a:lnTo>
                  <a:pt x="457218" y="2911242"/>
                </a:lnTo>
                <a:lnTo>
                  <a:pt x="405691" y="2910795"/>
                </a:lnTo>
                <a:lnTo>
                  <a:pt x="353749" y="2910047"/>
                </a:lnTo>
                <a:lnTo>
                  <a:pt x="301788" y="2909132"/>
                </a:lnTo>
                <a:lnTo>
                  <a:pt x="250207" y="2908179"/>
                </a:lnTo>
                <a:lnTo>
                  <a:pt x="199402" y="2907319"/>
                </a:lnTo>
                <a:lnTo>
                  <a:pt x="149771" y="2906683"/>
                </a:lnTo>
                <a:lnTo>
                  <a:pt x="101711" y="2906401"/>
                </a:lnTo>
                <a:lnTo>
                  <a:pt x="55621" y="2906606"/>
                </a:lnTo>
                <a:lnTo>
                  <a:pt x="11897" y="2907426"/>
                </a:lnTo>
                <a:lnTo>
                  <a:pt x="10711" y="2873928"/>
                </a:lnTo>
                <a:lnTo>
                  <a:pt x="9873" y="2834348"/>
                </a:lnTo>
                <a:lnTo>
                  <a:pt x="9353" y="2789661"/>
                </a:lnTo>
                <a:lnTo>
                  <a:pt x="9117" y="2740840"/>
                </a:lnTo>
                <a:lnTo>
                  <a:pt x="9135" y="2688857"/>
                </a:lnTo>
                <a:lnTo>
                  <a:pt x="9373" y="2634688"/>
                </a:lnTo>
                <a:lnTo>
                  <a:pt x="9801" y="2579305"/>
                </a:lnTo>
                <a:lnTo>
                  <a:pt x="10385" y="2523681"/>
                </a:lnTo>
                <a:lnTo>
                  <a:pt x="11095" y="2468790"/>
                </a:lnTo>
                <a:lnTo>
                  <a:pt x="11897" y="2415606"/>
                </a:lnTo>
                <a:lnTo>
                  <a:pt x="12533" y="2366822"/>
                </a:lnTo>
                <a:lnTo>
                  <a:pt x="12938" y="2315533"/>
                </a:lnTo>
                <a:lnTo>
                  <a:pt x="13147" y="2262494"/>
                </a:lnTo>
                <a:lnTo>
                  <a:pt x="13196" y="2208461"/>
                </a:lnTo>
                <a:lnTo>
                  <a:pt x="13117" y="2154192"/>
                </a:lnTo>
                <a:lnTo>
                  <a:pt x="12945" y="2100442"/>
                </a:lnTo>
                <a:lnTo>
                  <a:pt x="12715" y="2047967"/>
                </a:lnTo>
                <a:lnTo>
                  <a:pt x="12460" y="1997525"/>
                </a:lnTo>
                <a:lnTo>
                  <a:pt x="12217" y="1949870"/>
                </a:lnTo>
                <a:lnTo>
                  <a:pt x="12017" y="1905760"/>
                </a:lnTo>
                <a:lnTo>
                  <a:pt x="11897" y="1865950"/>
                </a:lnTo>
                <a:lnTo>
                  <a:pt x="11479" y="1826204"/>
                </a:lnTo>
                <a:lnTo>
                  <a:pt x="10506" y="1782222"/>
                </a:lnTo>
                <a:lnTo>
                  <a:pt x="9190" y="1734557"/>
                </a:lnTo>
                <a:lnTo>
                  <a:pt x="7745" y="1683766"/>
                </a:lnTo>
                <a:lnTo>
                  <a:pt x="6384" y="1630404"/>
                </a:lnTo>
                <a:lnTo>
                  <a:pt x="5319" y="1575027"/>
                </a:lnTo>
                <a:lnTo>
                  <a:pt x="4764" y="1518189"/>
                </a:lnTo>
                <a:lnTo>
                  <a:pt x="4931" y="1460445"/>
                </a:lnTo>
                <a:lnTo>
                  <a:pt x="6034" y="1402352"/>
                </a:lnTo>
                <a:lnTo>
                  <a:pt x="8285" y="1344465"/>
                </a:lnTo>
                <a:lnTo>
                  <a:pt x="11897" y="1287338"/>
                </a:lnTo>
                <a:lnTo>
                  <a:pt x="16262" y="1226952"/>
                </a:lnTo>
                <a:lnTo>
                  <a:pt x="19737" y="1170054"/>
                </a:lnTo>
                <a:lnTo>
                  <a:pt x="22290" y="1116270"/>
                </a:lnTo>
                <a:lnTo>
                  <a:pt x="23894" y="1065224"/>
                </a:lnTo>
                <a:lnTo>
                  <a:pt x="24518" y="1016542"/>
                </a:lnTo>
                <a:lnTo>
                  <a:pt x="24132" y="969849"/>
                </a:lnTo>
                <a:lnTo>
                  <a:pt x="22706" y="924770"/>
                </a:lnTo>
                <a:lnTo>
                  <a:pt x="20212" y="880930"/>
                </a:lnTo>
                <a:lnTo>
                  <a:pt x="16619" y="837954"/>
                </a:lnTo>
                <a:lnTo>
                  <a:pt x="11897" y="795467"/>
                </a:lnTo>
                <a:lnTo>
                  <a:pt x="8648" y="763483"/>
                </a:lnTo>
                <a:lnTo>
                  <a:pt x="5948" y="724634"/>
                </a:lnTo>
                <a:lnTo>
                  <a:pt x="3777" y="679843"/>
                </a:lnTo>
                <a:lnTo>
                  <a:pt x="2117" y="630031"/>
                </a:lnTo>
                <a:lnTo>
                  <a:pt x="947" y="576119"/>
                </a:lnTo>
                <a:lnTo>
                  <a:pt x="248" y="519030"/>
                </a:lnTo>
                <a:lnTo>
                  <a:pt x="0" y="459684"/>
                </a:lnTo>
                <a:lnTo>
                  <a:pt x="183" y="399003"/>
                </a:lnTo>
                <a:lnTo>
                  <a:pt x="778" y="337910"/>
                </a:lnTo>
                <a:lnTo>
                  <a:pt x="1765" y="277326"/>
                </a:lnTo>
                <a:lnTo>
                  <a:pt x="3125" y="218171"/>
                </a:lnTo>
                <a:lnTo>
                  <a:pt x="4838" y="161369"/>
                </a:lnTo>
                <a:lnTo>
                  <a:pt x="6884" y="107840"/>
                </a:lnTo>
                <a:lnTo>
                  <a:pt x="9244" y="58507"/>
                </a:lnTo>
                <a:lnTo>
                  <a:pt x="11897" y="1429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57029" y="1306778"/>
            <a:ext cx="3110865" cy="5029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15" marR="186055" indent="-285750" algn="just">
              <a:lnSpc>
                <a:spcPct val="100000"/>
              </a:lnSpc>
              <a:spcBef>
                <a:spcPts val="95"/>
              </a:spcBef>
              <a:buFont typeface="Wingdings"/>
              <a:buChar char=""/>
              <a:tabLst>
                <a:tab pos="299085" algn="l"/>
              </a:tabLst>
            </a:pPr>
            <a:r>
              <a:rPr sz="1600" spc="215" dirty="0">
                <a:latin typeface="Microsoft JhengHei"/>
                <a:cs typeface="Microsoft JhengHei"/>
              </a:rPr>
              <a:t>依據要點以所轄校數設定	</a:t>
            </a:r>
            <a:r>
              <a:rPr sz="1600" spc="180" dirty="0" err="1">
                <a:latin typeface="Microsoft JhengHei"/>
                <a:cs typeface="Microsoft JhengHei"/>
              </a:rPr>
              <a:t>申請額度上限，校數以當</a:t>
            </a:r>
            <a:r>
              <a:rPr sz="1600" spc="180" dirty="0">
                <a:latin typeface="Microsoft JhengHei"/>
                <a:cs typeface="Microsoft JhengHei"/>
              </a:rPr>
              <a:t>	</a:t>
            </a:r>
            <a:r>
              <a:rPr sz="1600" spc="170" dirty="0" err="1">
                <a:latin typeface="Microsoft JhengHei"/>
                <a:cs typeface="Microsoft JhengHei"/>
              </a:rPr>
              <a:t>年統計</a:t>
            </a:r>
            <a:r>
              <a:rPr lang="zh-TW" altLang="en-US" sz="1600" spc="170" dirty="0">
                <a:latin typeface="Microsoft JhengHei"/>
                <a:cs typeface="Microsoft JhengHei"/>
              </a:rPr>
              <a:t>處</a:t>
            </a:r>
            <a:r>
              <a:rPr sz="1600" spc="170" dirty="0">
                <a:latin typeface="Microsoft JhengHei"/>
                <a:cs typeface="Microsoft JhengHei"/>
              </a:rPr>
              <a:t> </a:t>
            </a:r>
            <a:r>
              <a:rPr sz="1600" dirty="0">
                <a:latin typeface="Microsoft JhengHei"/>
                <a:cs typeface="Microsoft JhengHei"/>
              </a:rPr>
              <a:t>2</a:t>
            </a:r>
            <a:r>
              <a:rPr sz="1600" spc="204" dirty="0">
                <a:latin typeface="Microsoft JhengHei"/>
                <a:cs typeface="Microsoft JhengHei"/>
              </a:rPr>
              <a:t> </a:t>
            </a:r>
            <a:r>
              <a:rPr sz="1600" spc="204" dirty="0" err="1">
                <a:latin typeface="Microsoft JhengHei"/>
                <a:cs typeface="Microsoft JhengHei"/>
              </a:rPr>
              <a:t>月份資料為</a:t>
            </a:r>
            <a:r>
              <a:rPr lang="zh-TW" altLang="en-US" sz="1600" spc="204" dirty="0">
                <a:latin typeface="Microsoft JhengHei"/>
                <a:cs typeface="Microsoft JhengHei"/>
              </a:rPr>
              <a:t>準</a:t>
            </a:r>
            <a:r>
              <a:rPr sz="1600" spc="-65" dirty="0">
                <a:latin typeface="Microsoft JhengHei"/>
                <a:cs typeface="Microsoft JhengHei"/>
              </a:rPr>
              <a:t> 	</a:t>
            </a:r>
            <a:r>
              <a:rPr lang="en-US" altLang="zh-TW" sz="1600" spc="135" dirty="0">
                <a:latin typeface="Microsoft JhengHei"/>
                <a:cs typeface="Microsoft JhengHei"/>
              </a:rPr>
              <a:t>(</a:t>
            </a:r>
            <a:r>
              <a:rPr sz="1600" spc="135" dirty="0">
                <a:latin typeface="Microsoft JhengHei"/>
                <a:cs typeface="Microsoft JhengHei"/>
              </a:rPr>
              <a:t> 該數據已更新以</a:t>
            </a:r>
            <a:r>
              <a:rPr sz="1600" spc="150" dirty="0">
                <a:latin typeface="Microsoft JhengHei"/>
                <a:cs typeface="Microsoft JhengHei"/>
              </a:rPr>
              <a:t>1</a:t>
            </a:r>
            <a:r>
              <a:rPr sz="1600" spc="140" dirty="0">
                <a:latin typeface="Microsoft JhengHei"/>
                <a:cs typeface="Microsoft JhengHei"/>
              </a:rPr>
              <a:t>1</a:t>
            </a:r>
            <a:r>
              <a:rPr sz="1600" dirty="0">
                <a:latin typeface="Microsoft JhengHei"/>
                <a:cs typeface="Microsoft JhengHei"/>
              </a:rPr>
              <a:t>4</a:t>
            </a:r>
            <a:r>
              <a:rPr sz="1600" spc="90" dirty="0">
                <a:latin typeface="Microsoft JhengHei"/>
                <a:cs typeface="Microsoft JhengHei"/>
              </a:rPr>
              <a:t> 學年	</a:t>
            </a:r>
            <a:r>
              <a:rPr sz="1600" spc="65" dirty="0">
                <a:latin typeface="Microsoft JhengHei"/>
                <a:cs typeface="Microsoft JhengHei"/>
              </a:rPr>
              <a:t>度資料計算) ； 另考量附設	</a:t>
            </a:r>
            <a:r>
              <a:rPr sz="1600" spc="155" dirty="0" err="1">
                <a:latin typeface="Microsoft JhengHei"/>
                <a:cs typeface="Microsoft JhengHei"/>
              </a:rPr>
              <a:t>國中部及國小部學校，涉</a:t>
            </a:r>
            <a:r>
              <a:rPr sz="1600" spc="155" dirty="0">
                <a:latin typeface="Microsoft JhengHei"/>
                <a:cs typeface="Microsoft JhengHei"/>
              </a:rPr>
              <a:t>	</a:t>
            </a:r>
            <a:r>
              <a:rPr sz="1600" spc="185" dirty="0" err="1">
                <a:latin typeface="Microsoft JhengHei"/>
                <a:cs typeface="Microsoft JhengHei"/>
              </a:rPr>
              <a:t>及兩個教育階段別，爰採</a:t>
            </a:r>
            <a:endParaRPr sz="1600" dirty="0">
              <a:latin typeface="Microsoft JhengHei"/>
              <a:cs typeface="Microsoft JhengHei"/>
            </a:endParaRPr>
          </a:p>
          <a:p>
            <a:pPr marL="299085" algn="just">
              <a:lnSpc>
                <a:spcPct val="100000"/>
              </a:lnSpc>
              <a:spcBef>
                <a:spcPts val="5"/>
              </a:spcBef>
            </a:pPr>
            <a:r>
              <a:rPr sz="1600" spc="155" dirty="0" err="1">
                <a:latin typeface="Microsoft JhengHei"/>
                <a:cs typeface="Microsoft JhengHei"/>
              </a:rPr>
              <a:t>分開計算，修正處如紅字</a:t>
            </a:r>
            <a:r>
              <a:rPr sz="1600" spc="155" dirty="0">
                <a:latin typeface="Microsoft JhengHei"/>
                <a:cs typeface="Microsoft JhengHei"/>
              </a:rPr>
              <a:t>。</a:t>
            </a:r>
            <a:endParaRPr sz="1600" dirty="0">
              <a:latin typeface="Microsoft JhengHei"/>
              <a:cs typeface="Microsoft JhengHei"/>
            </a:endParaRPr>
          </a:p>
          <a:p>
            <a:pPr marL="213360">
              <a:lnSpc>
                <a:spcPct val="100000"/>
              </a:lnSpc>
              <a:spcBef>
                <a:spcPts val="2190"/>
              </a:spcBef>
            </a:pPr>
            <a:r>
              <a:rPr sz="1400" b="1" spc="120" dirty="0">
                <a:latin typeface="Microsoft JhengHei"/>
                <a:cs typeface="Microsoft JhengHei"/>
              </a:rPr>
              <a:t>本次設算額度說明如下：</a:t>
            </a:r>
            <a:endParaRPr sz="1400" dirty="0">
              <a:latin typeface="Microsoft JhengHei"/>
              <a:cs typeface="Microsoft JhengHei"/>
            </a:endParaRPr>
          </a:p>
          <a:p>
            <a:pPr marL="213360" marR="428625">
              <a:lnSpc>
                <a:spcPct val="100000"/>
              </a:lnSpc>
            </a:pPr>
            <a:r>
              <a:rPr sz="1400" dirty="0">
                <a:latin typeface="Microsoft JhengHei"/>
                <a:cs typeface="Microsoft JhengHei"/>
              </a:rPr>
              <a:t>2</a:t>
            </a:r>
            <a:r>
              <a:rPr sz="1400" spc="-140" dirty="0">
                <a:latin typeface="Microsoft JhengHei"/>
                <a:cs typeface="Microsoft JhengHei"/>
              </a:rPr>
              <a:t> - </a:t>
            </a:r>
            <a:r>
              <a:rPr sz="1400" dirty="0">
                <a:latin typeface="Microsoft JhengHei"/>
                <a:cs typeface="Microsoft JhengHei"/>
              </a:rPr>
              <a:t>2</a:t>
            </a:r>
            <a:r>
              <a:rPr sz="1400" spc="200" dirty="0">
                <a:latin typeface="Microsoft JhengHei"/>
                <a:cs typeface="Microsoft JhengHei"/>
              </a:rPr>
              <a:t> 學校推展優質戶外教育</a:t>
            </a:r>
            <a:r>
              <a:rPr sz="1400" spc="75" dirty="0">
                <a:latin typeface="Microsoft JhengHei"/>
                <a:cs typeface="Microsoft JhengHei"/>
              </a:rPr>
              <a:t>路線， 按地方政府所轄校數</a:t>
            </a:r>
            <a:endParaRPr sz="1400" dirty="0">
              <a:latin typeface="Microsoft JhengHei"/>
              <a:cs typeface="Microsoft JhengHei"/>
            </a:endParaRPr>
          </a:p>
          <a:p>
            <a:pPr marL="499745" indent="-286385">
              <a:lnSpc>
                <a:spcPct val="100000"/>
              </a:lnSpc>
              <a:buFont typeface="Wingdings"/>
              <a:buChar char=""/>
              <a:tabLst>
                <a:tab pos="499745" algn="l"/>
              </a:tabLst>
            </a:pPr>
            <a:r>
              <a:rPr sz="1400" spc="100" dirty="0">
                <a:latin typeface="Microsoft JhengHei"/>
                <a:cs typeface="Microsoft JhengHei"/>
              </a:rPr>
              <a:t>200</a:t>
            </a:r>
            <a:r>
              <a:rPr sz="1400" spc="70" dirty="0">
                <a:latin typeface="Microsoft JhengHei"/>
                <a:cs typeface="Microsoft JhengHei"/>
              </a:rPr>
              <a:t> 校以上為</a:t>
            </a:r>
            <a:r>
              <a:rPr sz="1400" spc="100" dirty="0">
                <a:latin typeface="Microsoft JhengHei"/>
                <a:cs typeface="Microsoft JhengHei"/>
              </a:rPr>
              <a:t>245</a:t>
            </a:r>
            <a:r>
              <a:rPr sz="1400" spc="-125" dirty="0">
                <a:latin typeface="Microsoft JhengHei"/>
                <a:cs typeface="Microsoft JhengHei"/>
              </a:rPr>
              <a:t> 萬</a:t>
            </a:r>
            <a:endParaRPr sz="1400" dirty="0">
              <a:latin typeface="Microsoft JhengHei"/>
              <a:cs typeface="Microsoft JhengHei"/>
            </a:endParaRPr>
          </a:p>
          <a:p>
            <a:pPr marL="499745" indent="-286385">
              <a:lnSpc>
                <a:spcPct val="100000"/>
              </a:lnSpc>
              <a:spcBef>
                <a:spcPts val="5"/>
              </a:spcBef>
              <a:buFont typeface="Wingdings"/>
              <a:buChar char=""/>
              <a:tabLst>
                <a:tab pos="499745" algn="l"/>
              </a:tabLst>
            </a:pPr>
            <a:r>
              <a:rPr sz="1400" spc="100" dirty="0">
                <a:latin typeface="Microsoft JhengHei"/>
                <a:cs typeface="Microsoft JhengHei"/>
              </a:rPr>
              <a:t>100</a:t>
            </a:r>
            <a:r>
              <a:rPr sz="1400" spc="-25" dirty="0">
                <a:latin typeface="Microsoft JhengHei"/>
                <a:cs typeface="Microsoft JhengHei"/>
              </a:rPr>
              <a:t> 至</a:t>
            </a:r>
            <a:r>
              <a:rPr sz="1400" spc="95" dirty="0">
                <a:latin typeface="Microsoft JhengHei"/>
                <a:cs typeface="Microsoft JhengHei"/>
              </a:rPr>
              <a:t>200</a:t>
            </a:r>
            <a:r>
              <a:rPr sz="1400" spc="30" dirty="0">
                <a:latin typeface="Microsoft JhengHei"/>
                <a:cs typeface="Microsoft JhengHei"/>
              </a:rPr>
              <a:t> 校為</a:t>
            </a:r>
            <a:r>
              <a:rPr sz="1400" spc="95" dirty="0">
                <a:latin typeface="Microsoft JhengHei"/>
                <a:cs typeface="Microsoft JhengHei"/>
              </a:rPr>
              <a:t>210</a:t>
            </a:r>
            <a:r>
              <a:rPr sz="1400" spc="-125" dirty="0">
                <a:latin typeface="Microsoft JhengHei"/>
                <a:cs typeface="Microsoft JhengHei"/>
              </a:rPr>
              <a:t> 萬</a:t>
            </a:r>
            <a:endParaRPr sz="1400" dirty="0">
              <a:latin typeface="Microsoft JhengHei"/>
              <a:cs typeface="Microsoft JhengHei"/>
            </a:endParaRPr>
          </a:p>
          <a:p>
            <a:pPr marL="499745" indent="-286385">
              <a:lnSpc>
                <a:spcPct val="100000"/>
              </a:lnSpc>
              <a:buFont typeface="Wingdings"/>
              <a:buChar char=""/>
              <a:tabLst>
                <a:tab pos="499745" algn="l"/>
              </a:tabLst>
            </a:pPr>
            <a:r>
              <a:rPr sz="1400" spc="100" dirty="0">
                <a:latin typeface="Microsoft JhengHei"/>
                <a:cs typeface="Microsoft JhengHei"/>
              </a:rPr>
              <a:t>100</a:t>
            </a:r>
            <a:r>
              <a:rPr sz="1400" spc="70" dirty="0">
                <a:latin typeface="Microsoft JhengHei"/>
                <a:cs typeface="Microsoft JhengHei"/>
              </a:rPr>
              <a:t> 校以下為</a:t>
            </a:r>
            <a:r>
              <a:rPr sz="1400" spc="100" dirty="0">
                <a:latin typeface="Microsoft JhengHei"/>
                <a:cs typeface="Microsoft JhengHei"/>
              </a:rPr>
              <a:t>175</a:t>
            </a:r>
            <a:r>
              <a:rPr sz="1400" spc="-125" dirty="0">
                <a:latin typeface="Microsoft JhengHei"/>
                <a:cs typeface="Microsoft JhengHei"/>
              </a:rPr>
              <a:t> 萬</a:t>
            </a:r>
            <a:endParaRPr sz="1400" dirty="0">
              <a:latin typeface="Microsoft JhengHei"/>
              <a:cs typeface="Microsoft JhengHei"/>
            </a:endParaRPr>
          </a:p>
          <a:p>
            <a:pPr marL="213360" marR="428625" algn="just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latin typeface="Microsoft JhengHei"/>
                <a:cs typeface="Microsoft JhengHei"/>
              </a:rPr>
              <a:t>2</a:t>
            </a:r>
            <a:r>
              <a:rPr sz="1400" spc="-135" dirty="0">
                <a:latin typeface="Microsoft JhengHei"/>
                <a:cs typeface="Microsoft JhengHei"/>
              </a:rPr>
              <a:t> - </a:t>
            </a:r>
            <a:r>
              <a:rPr sz="1400" dirty="0">
                <a:latin typeface="Microsoft JhengHei"/>
                <a:cs typeface="Microsoft JhengHei"/>
              </a:rPr>
              <a:t>3</a:t>
            </a:r>
            <a:r>
              <a:rPr sz="1400" spc="210" dirty="0">
                <a:latin typeface="Microsoft JhengHei"/>
                <a:cs typeface="Microsoft JhengHei"/>
              </a:rPr>
              <a:t> </a:t>
            </a:r>
            <a:r>
              <a:rPr sz="1400" spc="210" dirty="0" err="1">
                <a:latin typeface="Microsoft JhengHei"/>
                <a:cs typeface="Microsoft JhengHei"/>
              </a:rPr>
              <a:t>學校辦理戶外教育自主</a:t>
            </a:r>
            <a:r>
              <a:rPr sz="1400" spc="155" dirty="0" err="1">
                <a:latin typeface="Microsoft JhengHei"/>
                <a:cs typeface="Microsoft JhengHei"/>
              </a:rPr>
              <a:t>學習課程，按地方政府所轄校數</a:t>
            </a:r>
            <a:endParaRPr sz="1400" dirty="0">
              <a:latin typeface="Microsoft JhengHei"/>
              <a:cs typeface="Microsoft JhengHei"/>
            </a:endParaRPr>
          </a:p>
          <a:p>
            <a:pPr marL="499745" indent="-286385">
              <a:lnSpc>
                <a:spcPct val="100000"/>
              </a:lnSpc>
              <a:buFont typeface="Wingdings"/>
              <a:buChar char=""/>
              <a:tabLst>
                <a:tab pos="499745" algn="l"/>
              </a:tabLst>
            </a:pPr>
            <a:r>
              <a:rPr sz="1400" spc="100" dirty="0">
                <a:latin typeface="Microsoft JhengHei"/>
                <a:cs typeface="Microsoft JhengHei"/>
              </a:rPr>
              <a:t>200</a:t>
            </a:r>
            <a:r>
              <a:rPr sz="1400" spc="70" dirty="0">
                <a:latin typeface="Microsoft JhengHei"/>
                <a:cs typeface="Microsoft JhengHei"/>
              </a:rPr>
              <a:t> 校以上為</a:t>
            </a:r>
            <a:r>
              <a:rPr sz="1400" spc="100" dirty="0">
                <a:latin typeface="Microsoft JhengHei"/>
                <a:cs typeface="Microsoft JhengHei"/>
              </a:rPr>
              <a:t>100</a:t>
            </a:r>
            <a:r>
              <a:rPr sz="1400" spc="-125" dirty="0">
                <a:latin typeface="Microsoft JhengHei"/>
                <a:cs typeface="Microsoft JhengHei"/>
              </a:rPr>
              <a:t> 萬</a:t>
            </a:r>
            <a:endParaRPr sz="1400" dirty="0">
              <a:latin typeface="Microsoft JhengHei"/>
              <a:cs typeface="Microsoft JhengHei"/>
            </a:endParaRPr>
          </a:p>
          <a:p>
            <a:pPr marL="499745" indent="-286385">
              <a:lnSpc>
                <a:spcPct val="100000"/>
              </a:lnSpc>
              <a:buFont typeface="Wingdings"/>
              <a:buChar char=""/>
              <a:tabLst>
                <a:tab pos="499745" algn="l"/>
              </a:tabLst>
            </a:pPr>
            <a:r>
              <a:rPr sz="1400" spc="100" dirty="0">
                <a:latin typeface="Microsoft JhengHei"/>
                <a:cs typeface="Microsoft JhengHei"/>
              </a:rPr>
              <a:t>100</a:t>
            </a:r>
            <a:r>
              <a:rPr sz="1400" spc="-20" dirty="0">
                <a:latin typeface="Microsoft JhengHei"/>
                <a:cs typeface="Microsoft JhengHei"/>
              </a:rPr>
              <a:t> 至</a:t>
            </a:r>
            <a:r>
              <a:rPr sz="1400" spc="95" dirty="0">
                <a:latin typeface="Microsoft JhengHei"/>
                <a:cs typeface="Microsoft JhengHei"/>
              </a:rPr>
              <a:t>200</a:t>
            </a:r>
            <a:r>
              <a:rPr sz="1400" spc="25" dirty="0">
                <a:latin typeface="Microsoft JhengHei"/>
                <a:cs typeface="Microsoft JhengHei"/>
              </a:rPr>
              <a:t> 校為</a:t>
            </a:r>
            <a:r>
              <a:rPr sz="1400" spc="70" dirty="0">
                <a:latin typeface="Microsoft JhengHei"/>
                <a:cs typeface="Microsoft JhengHei"/>
              </a:rPr>
              <a:t>80</a:t>
            </a:r>
            <a:r>
              <a:rPr sz="1400" spc="-125" dirty="0">
                <a:latin typeface="Microsoft JhengHei"/>
                <a:cs typeface="Microsoft JhengHei"/>
              </a:rPr>
              <a:t> 萬</a:t>
            </a:r>
            <a:endParaRPr sz="1400" dirty="0">
              <a:latin typeface="Microsoft JhengHei"/>
              <a:cs typeface="Microsoft JhengHei"/>
            </a:endParaRPr>
          </a:p>
          <a:p>
            <a:pPr marL="499745" indent="-286385">
              <a:lnSpc>
                <a:spcPct val="100000"/>
              </a:lnSpc>
              <a:buFont typeface="Wingdings"/>
              <a:buChar char=""/>
              <a:tabLst>
                <a:tab pos="499745" algn="l"/>
              </a:tabLst>
            </a:pPr>
            <a:r>
              <a:rPr sz="1400" spc="100" dirty="0">
                <a:latin typeface="Microsoft JhengHei"/>
                <a:cs typeface="Microsoft JhengHei"/>
              </a:rPr>
              <a:t>100</a:t>
            </a:r>
            <a:r>
              <a:rPr sz="1400" spc="70" dirty="0">
                <a:latin typeface="Microsoft JhengHei"/>
                <a:cs typeface="Microsoft JhengHei"/>
              </a:rPr>
              <a:t> 校以下為60</a:t>
            </a:r>
            <a:r>
              <a:rPr sz="1400" spc="-120" dirty="0">
                <a:latin typeface="Microsoft JhengHei"/>
                <a:cs typeface="Microsoft JhengHei"/>
              </a:rPr>
              <a:t> 萬</a:t>
            </a:r>
            <a:endParaRPr sz="1400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3601" y="235711"/>
            <a:ext cx="58959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45" dirty="0">
                <a:solidFill>
                  <a:srgbClr val="174058"/>
                </a:solidFill>
                <a:latin typeface="Microsoft JhengHei"/>
                <a:cs typeface="Microsoft JhengHei"/>
              </a:rPr>
              <a:t>地方政府及其所屬國中小學</a:t>
            </a:r>
            <a:endParaRPr sz="3600">
              <a:latin typeface="Microsoft JhengHei"/>
              <a:cs typeface="Microsoft JhengHe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670" y="952142"/>
            <a:ext cx="9379204" cy="63602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0F98084-CC5D-47E6-9E7E-79150FC578E9}"/>
              </a:ext>
            </a:extLst>
          </p:cNvPr>
          <p:cNvSpPr/>
          <p:nvPr/>
        </p:nvSpPr>
        <p:spPr>
          <a:xfrm>
            <a:off x="114300" y="4254500"/>
            <a:ext cx="937920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CA50DA67-4063-47A5-9477-031734319645}"/>
              </a:ext>
            </a:extLst>
          </p:cNvPr>
          <p:cNvSpPr/>
          <p:nvPr/>
        </p:nvSpPr>
        <p:spPr>
          <a:xfrm>
            <a:off x="4495800" y="3492500"/>
            <a:ext cx="2781300" cy="639785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/>
              <a:t>114</a:t>
            </a:r>
            <a:r>
              <a:rPr lang="zh-TW" altLang="en-US" b="1" dirty="0"/>
              <a:t>學年度</a:t>
            </a:r>
            <a:r>
              <a:rPr lang="en-US" altLang="zh-TW" b="1" dirty="0"/>
              <a:t>2-1</a:t>
            </a:r>
            <a:r>
              <a:rPr lang="zh-TW" altLang="en-US" b="1" dirty="0"/>
              <a:t>總經</a:t>
            </a:r>
            <a:r>
              <a:rPr lang="en-US" altLang="zh-TW" b="1" dirty="0"/>
              <a:t>928000</a:t>
            </a:r>
            <a:r>
              <a:rPr lang="zh-TW" altLang="en-US" b="1" dirty="0"/>
              <a:t>，</a:t>
            </a:r>
            <a:r>
              <a:rPr lang="en-US" altLang="zh-TW" b="1" dirty="0"/>
              <a:t>115</a:t>
            </a:r>
            <a:r>
              <a:rPr lang="zh-TW" altLang="en-US" b="1" dirty="0"/>
              <a:t>學年度少了</a:t>
            </a:r>
            <a:r>
              <a:rPr lang="en-US" altLang="zh-TW" b="1" dirty="0"/>
              <a:t>16000</a:t>
            </a:r>
            <a:endParaRPr lang="zh-TW" altLang="en-US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F197A7B-3B98-4A05-84F4-8977698C1C3F}"/>
              </a:ext>
            </a:extLst>
          </p:cNvPr>
          <p:cNvSpPr/>
          <p:nvPr/>
        </p:nvSpPr>
        <p:spPr>
          <a:xfrm>
            <a:off x="3924300" y="1206500"/>
            <a:ext cx="3962400" cy="5715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4152900" cy="876935"/>
          </a:xfrm>
          <a:custGeom>
            <a:avLst/>
            <a:gdLst/>
            <a:ahLst/>
            <a:cxnLst/>
            <a:rect l="l" t="t" r="r" b="b"/>
            <a:pathLst>
              <a:path w="2821940" h="876935">
                <a:moveTo>
                  <a:pt x="2368804" y="0"/>
                </a:moveTo>
                <a:lnTo>
                  <a:pt x="452996" y="0"/>
                </a:lnTo>
                <a:lnTo>
                  <a:pt x="403169" y="2621"/>
                </a:lnTo>
                <a:lnTo>
                  <a:pt x="354915" y="10301"/>
                </a:lnTo>
                <a:lnTo>
                  <a:pt x="308517" y="22765"/>
                </a:lnTo>
                <a:lnTo>
                  <a:pt x="264259" y="39738"/>
                </a:lnTo>
                <a:lnTo>
                  <a:pt x="222427" y="60944"/>
                </a:lnTo>
                <a:lnTo>
                  <a:pt x="183305" y="86110"/>
                </a:lnTo>
                <a:lnTo>
                  <a:pt x="147176" y="114959"/>
                </a:lnTo>
                <a:lnTo>
                  <a:pt x="114326" y="147217"/>
                </a:lnTo>
                <a:lnTo>
                  <a:pt x="85038" y="182609"/>
                </a:lnTo>
                <a:lnTo>
                  <a:pt x="59597" y="220859"/>
                </a:lnTo>
                <a:lnTo>
                  <a:pt x="38288" y="261693"/>
                </a:lnTo>
                <a:lnTo>
                  <a:pt x="21395" y="304836"/>
                </a:lnTo>
                <a:lnTo>
                  <a:pt x="9203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86965" y="876808"/>
                </a:lnTo>
                <a:lnTo>
                  <a:pt x="2386965" y="875029"/>
                </a:lnTo>
                <a:lnTo>
                  <a:pt x="2460117" y="867918"/>
                </a:lnTo>
                <a:lnTo>
                  <a:pt x="2506813" y="856114"/>
                </a:lnTo>
                <a:lnTo>
                  <a:pt x="2551404" y="839762"/>
                </a:lnTo>
                <a:lnTo>
                  <a:pt x="2593606" y="819135"/>
                </a:lnTo>
                <a:lnTo>
                  <a:pt x="2633135" y="794511"/>
                </a:lnTo>
                <a:lnTo>
                  <a:pt x="2669708" y="766163"/>
                </a:lnTo>
                <a:lnTo>
                  <a:pt x="2703040" y="734368"/>
                </a:lnTo>
                <a:lnTo>
                  <a:pt x="2732849" y="699401"/>
                </a:lnTo>
                <a:lnTo>
                  <a:pt x="2758850" y="661537"/>
                </a:lnTo>
                <a:lnTo>
                  <a:pt x="2780760" y="621051"/>
                </a:lnTo>
                <a:lnTo>
                  <a:pt x="2798295" y="578220"/>
                </a:lnTo>
                <a:lnTo>
                  <a:pt x="2811171" y="533318"/>
                </a:lnTo>
                <a:lnTo>
                  <a:pt x="2819105" y="486621"/>
                </a:lnTo>
                <a:lnTo>
                  <a:pt x="2821813" y="438403"/>
                </a:lnTo>
                <a:lnTo>
                  <a:pt x="2819154" y="390623"/>
                </a:lnTo>
                <a:lnTo>
                  <a:pt x="2811364" y="344336"/>
                </a:lnTo>
                <a:lnTo>
                  <a:pt x="2798718" y="299809"/>
                </a:lnTo>
                <a:lnTo>
                  <a:pt x="2781492" y="257309"/>
                </a:lnTo>
                <a:lnTo>
                  <a:pt x="2759964" y="217104"/>
                </a:lnTo>
                <a:lnTo>
                  <a:pt x="2734408" y="179460"/>
                </a:lnTo>
                <a:lnTo>
                  <a:pt x="2705102" y="144644"/>
                </a:lnTo>
                <a:lnTo>
                  <a:pt x="2672322" y="112924"/>
                </a:lnTo>
                <a:lnTo>
                  <a:pt x="2636345" y="84567"/>
                </a:lnTo>
                <a:lnTo>
                  <a:pt x="2597446" y="59840"/>
                </a:lnTo>
                <a:lnTo>
                  <a:pt x="2555902" y="39010"/>
                </a:lnTo>
                <a:lnTo>
                  <a:pt x="2511989" y="22343"/>
                </a:lnTo>
                <a:lnTo>
                  <a:pt x="2465985" y="10108"/>
                </a:lnTo>
                <a:lnTo>
                  <a:pt x="2418478" y="2621"/>
                </a:lnTo>
                <a:lnTo>
                  <a:pt x="2419113" y="2621"/>
                </a:lnTo>
                <a:lnTo>
                  <a:pt x="2368804" y="0"/>
                </a:lnTo>
                <a:close/>
              </a:path>
            </a:pathLst>
          </a:custGeom>
          <a:solidFill>
            <a:srgbClr val="285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06070" y="155056"/>
            <a:ext cx="35407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pc="23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spc="235" dirty="0" err="1"/>
              <a:t>調整重點</a:t>
            </a:r>
            <a:endParaRPr spc="235" dirty="0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D031AD5-88B9-4FAB-86E7-BFA471B69E52}"/>
              </a:ext>
            </a:extLst>
          </p:cNvPr>
          <p:cNvGrpSpPr/>
          <p:nvPr/>
        </p:nvGrpSpPr>
        <p:grpSpPr>
          <a:xfrm>
            <a:off x="495300" y="1031991"/>
            <a:ext cx="10607558" cy="4479887"/>
            <a:chOff x="2016251" y="1373123"/>
            <a:chExt cx="9008745" cy="5008118"/>
          </a:xfrm>
        </p:grpSpPr>
        <p:grpSp>
          <p:nvGrpSpPr>
            <p:cNvPr id="5" name="object 5"/>
            <p:cNvGrpSpPr/>
            <p:nvPr/>
          </p:nvGrpSpPr>
          <p:grpSpPr>
            <a:xfrm>
              <a:off x="2016251" y="1373123"/>
              <a:ext cx="9008745" cy="1600200"/>
              <a:chOff x="2016251" y="1373123"/>
              <a:chExt cx="9008745" cy="1600200"/>
            </a:xfrm>
          </p:grpSpPr>
          <p:pic>
            <p:nvPicPr>
              <p:cNvPr id="6" name="object 6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016251" y="1373123"/>
                <a:ext cx="9008364" cy="1600200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2077719" y="1414144"/>
                <a:ext cx="8890000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8890000" h="1482089">
                    <a:moveTo>
                      <a:pt x="8741791" y="0"/>
                    </a:moveTo>
                    <a:lnTo>
                      <a:pt x="148081" y="0"/>
                    </a:lnTo>
                    <a:lnTo>
                      <a:pt x="101274" y="7549"/>
                    </a:lnTo>
                    <a:lnTo>
                      <a:pt x="60624" y="28578"/>
                    </a:lnTo>
                    <a:lnTo>
                      <a:pt x="28569" y="60652"/>
                    </a:lnTo>
                    <a:lnTo>
                      <a:pt x="7548" y="101339"/>
                    </a:lnTo>
                    <a:lnTo>
                      <a:pt x="0" y="148209"/>
                    </a:lnTo>
                    <a:lnTo>
                      <a:pt x="0" y="1333500"/>
                    </a:lnTo>
                    <a:lnTo>
                      <a:pt x="7548" y="1380320"/>
                    </a:lnTo>
                    <a:lnTo>
                      <a:pt x="28569" y="1421001"/>
                    </a:lnTo>
                    <a:lnTo>
                      <a:pt x="60624" y="1453094"/>
                    </a:lnTo>
                    <a:lnTo>
                      <a:pt x="101274" y="1474146"/>
                    </a:lnTo>
                    <a:lnTo>
                      <a:pt x="148081" y="1481709"/>
                    </a:lnTo>
                    <a:lnTo>
                      <a:pt x="8741791" y="1481709"/>
                    </a:lnTo>
                    <a:lnTo>
                      <a:pt x="8788611" y="1474146"/>
                    </a:lnTo>
                    <a:lnTo>
                      <a:pt x="8829292" y="1453094"/>
                    </a:lnTo>
                    <a:lnTo>
                      <a:pt x="8861385" y="1421001"/>
                    </a:lnTo>
                    <a:lnTo>
                      <a:pt x="8882437" y="1380320"/>
                    </a:lnTo>
                    <a:lnTo>
                      <a:pt x="8890000" y="1333500"/>
                    </a:lnTo>
                    <a:lnTo>
                      <a:pt x="8890000" y="148209"/>
                    </a:lnTo>
                    <a:lnTo>
                      <a:pt x="8882437" y="101339"/>
                    </a:lnTo>
                    <a:lnTo>
                      <a:pt x="8861385" y="60652"/>
                    </a:lnTo>
                    <a:lnTo>
                      <a:pt x="8829292" y="28578"/>
                    </a:lnTo>
                    <a:lnTo>
                      <a:pt x="8788611" y="7549"/>
                    </a:lnTo>
                    <a:lnTo>
                      <a:pt x="874179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077719" y="1414144"/>
                <a:ext cx="8890000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8890000" h="1482089">
                    <a:moveTo>
                      <a:pt x="0" y="148209"/>
                    </a:moveTo>
                    <a:lnTo>
                      <a:pt x="7548" y="101339"/>
                    </a:lnTo>
                    <a:lnTo>
                      <a:pt x="28569" y="60652"/>
                    </a:lnTo>
                    <a:lnTo>
                      <a:pt x="60624" y="28578"/>
                    </a:lnTo>
                    <a:lnTo>
                      <a:pt x="101274" y="7549"/>
                    </a:lnTo>
                    <a:lnTo>
                      <a:pt x="148081" y="0"/>
                    </a:lnTo>
                    <a:lnTo>
                      <a:pt x="8741791" y="0"/>
                    </a:lnTo>
                    <a:lnTo>
                      <a:pt x="8788611" y="7549"/>
                    </a:lnTo>
                    <a:lnTo>
                      <a:pt x="8829292" y="28578"/>
                    </a:lnTo>
                    <a:lnTo>
                      <a:pt x="8861385" y="60652"/>
                    </a:lnTo>
                    <a:lnTo>
                      <a:pt x="8882437" y="101339"/>
                    </a:lnTo>
                    <a:lnTo>
                      <a:pt x="8890000" y="148209"/>
                    </a:lnTo>
                    <a:lnTo>
                      <a:pt x="8890000" y="1333500"/>
                    </a:lnTo>
                    <a:lnTo>
                      <a:pt x="8882437" y="1380320"/>
                    </a:lnTo>
                    <a:lnTo>
                      <a:pt x="8861385" y="1421001"/>
                    </a:lnTo>
                    <a:lnTo>
                      <a:pt x="8829292" y="1453094"/>
                    </a:lnTo>
                    <a:lnTo>
                      <a:pt x="8788611" y="1474146"/>
                    </a:lnTo>
                    <a:lnTo>
                      <a:pt x="8741791" y="1481709"/>
                    </a:lnTo>
                    <a:lnTo>
                      <a:pt x="148081" y="1481709"/>
                    </a:lnTo>
                    <a:lnTo>
                      <a:pt x="101274" y="1474146"/>
                    </a:lnTo>
                    <a:lnTo>
                      <a:pt x="60624" y="1453094"/>
                    </a:lnTo>
                    <a:lnTo>
                      <a:pt x="28569" y="1421001"/>
                    </a:lnTo>
                    <a:lnTo>
                      <a:pt x="7548" y="1380320"/>
                    </a:lnTo>
                    <a:lnTo>
                      <a:pt x="0" y="1333500"/>
                    </a:lnTo>
                    <a:lnTo>
                      <a:pt x="0" y="148209"/>
                    </a:lnTo>
                    <a:close/>
                  </a:path>
                </a:pathLst>
              </a:custGeom>
              <a:ln w="38100">
                <a:solidFill>
                  <a:srgbClr val="4674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9"/>
            <p:cNvSpPr txBox="1"/>
            <p:nvPr/>
          </p:nvSpPr>
          <p:spPr>
            <a:xfrm>
              <a:off x="2849372" y="1875230"/>
              <a:ext cx="7346315" cy="51435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3200" spc="-10" dirty="0">
                  <a:latin typeface="Microsoft JhengHei"/>
                  <a:cs typeface="Microsoft JhengHei"/>
                </a:rPr>
                <a:t>為達</a:t>
              </a:r>
              <a:r>
                <a:rPr sz="3200" b="1" spc="-10" dirty="0">
                  <a:latin typeface="Microsoft JhengHei"/>
                  <a:cs typeface="Microsoft JhengHei"/>
                </a:rPr>
                <a:t>行政減量，</a:t>
              </a:r>
              <a:r>
                <a:rPr sz="3200" spc="-10" dirty="0">
                  <a:latin typeface="Microsoft JhengHei"/>
                  <a:cs typeface="Microsoft JhengHei"/>
                </a:rPr>
                <a:t>及</a:t>
              </a:r>
              <a:r>
                <a:rPr sz="3200" b="1" spc="-25" dirty="0">
                  <a:latin typeface="Microsoft JhengHei"/>
                  <a:cs typeface="Microsoft JhengHei"/>
                </a:rPr>
                <a:t>配合課程計畫撰寫期程</a:t>
              </a:r>
              <a:endParaRPr sz="3200" dirty="0">
                <a:latin typeface="Microsoft JhengHei"/>
                <a:cs typeface="Microsoft JhengHei"/>
              </a:endParaRPr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2016251" y="3121151"/>
              <a:ext cx="9008745" cy="3260090"/>
              <a:chOff x="2016251" y="3121151"/>
              <a:chExt cx="9008745" cy="3260090"/>
            </a:xfrm>
          </p:grpSpPr>
          <p:pic>
            <p:nvPicPr>
              <p:cNvPr id="11" name="object 11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016251" y="3121151"/>
                <a:ext cx="1600200" cy="1600200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2077719" y="3162553"/>
                <a:ext cx="1482090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1482089" h="1482089">
                    <a:moveTo>
                      <a:pt x="1234567" y="0"/>
                    </a:moveTo>
                    <a:lnTo>
                      <a:pt x="246887" y="0"/>
                    </a:lnTo>
                    <a:lnTo>
                      <a:pt x="197118" y="5014"/>
                    </a:lnTo>
                    <a:lnTo>
                      <a:pt x="150768" y="19395"/>
                    </a:lnTo>
                    <a:lnTo>
                      <a:pt x="108830" y="42152"/>
                    </a:lnTo>
                    <a:lnTo>
                      <a:pt x="72294" y="72294"/>
                    </a:lnTo>
                    <a:lnTo>
                      <a:pt x="42152" y="108830"/>
                    </a:lnTo>
                    <a:lnTo>
                      <a:pt x="19395" y="150768"/>
                    </a:lnTo>
                    <a:lnTo>
                      <a:pt x="5014" y="197118"/>
                    </a:lnTo>
                    <a:lnTo>
                      <a:pt x="0" y="246887"/>
                    </a:lnTo>
                    <a:lnTo>
                      <a:pt x="0" y="1234566"/>
                    </a:lnTo>
                    <a:lnTo>
                      <a:pt x="5014" y="1284342"/>
                    </a:lnTo>
                    <a:lnTo>
                      <a:pt x="19395" y="1330706"/>
                    </a:lnTo>
                    <a:lnTo>
                      <a:pt x="42152" y="1372664"/>
                    </a:lnTo>
                    <a:lnTo>
                      <a:pt x="72294" y="1409223"/>
                    </a:lnTo>
                    <a:lnTo>
                      <a:pt x="108830" y="1439389"/>
                    </a:lnTo>
                    <a:lnTo>
                      <a:pt x="150768" y="1462166"/>
                    </a:lnTo>
                    <a:lnTo>
                      <a:pt x="197118" y="1476562"/>
                    </a:lnTo>
                    <a:lnTo>
                      <a:pt x="246887" y="1481582"/>
                    </a:lnTo>
                    <a:lnTo>
                      <a:pt x="1234567" y="1481582"/>
                    </a:lnTo>
                    <a:lnTo>
                      <a:pt x="1284378" y="1476562"/>
                    </a:lnTo>
                    <a:lnTo>
                      <a:pt x="1330759" y="1462166"/>
                    </a:lnTo>
                    <a:lnTo>
                      <a:pt x="1372720" y="1439389"/>
                    </a:lnTo>
                    <a:lnTo>
                      <a:pt x="1409271" y="1409223"/>
                    </a:lnTo>
                    <a:lnTo>
                      <a:pt x="1439422" y="1372664"/>
                    </a:lnTo>
                    <a:lnTo>
                      <a:pt x="1462184" y="1330706"/>
                    </a:lnTo>
                    <a:lnTo>
                      <a:pt x="1476567" y="1284342"/>
                    </a:lnTo>
                    <a:lnTo>
                      <a:pt x="1481582" y="1234566"/>
                    </a:lnTo>
                    <a:lnTo>
                      <a:pt x="1481582" y="246887"/>
                    </a:lnTo>
                    <a:lnTo>
                      <a:pt x="1476567" y="197118"/>
                    </a:lnTo>
                    <a:lnTo>
                      <a:pt x="1462184" y="150768"/>
                    </a:lnTo>
                    <a:lnTo>
                      <a:pt x="1439422" y="108830"/>
                    </a:lnTo>
                    <a:lnTo>
                      <a:pt x="1409271" y="72294"/>
                    </a:lnTo>
                    <a:lnTo>
                      <a:pt x="1372720" y="42152"/>
                    </a:lnTo>
                    <a:lnTo>
                      <a:pt x="1330759" y="19395"/>
                    </a:lnTo>
                    <a:lnTo>
                      <a:pt x="1284378" y="5014"/>
                    </a:lnTo>
                    <a:lnTo>
                      <a:pt x="123456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2077719" y="3162553"/>
                <a:ext cx="1482090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1482089" h="1482089">
                    <a:moveTo>
                      <a:pt x="0" y="246887"/>
                    </a:moveTo>
                    <a:lnTo>
                      <a:pt x="5014" y="197118"/>
                    </a:lnTo>
                    <a:lnTo>
                      <a:pt x="19395" y="150768"/>
                    </a:lnTo>
                    <a:lnTo>
                      <a:pt x="42152" y="108830"/>
                    </a:lnTo>
                    <a:lnTo>
                      <a:pt x="72294" y="72294"/>
                    </a:lnTo>
                    <a:lnTo>
                      <a:pt x="108830" y="42152"/>
                    </a:lnTo>
                    <a:lnTo>
                      <a:pt x="150768" y="19395"/>
                    </a:lnTo>
                    <a:lnTo>
                      <a:pt x="197118" y="5014"/>
                    </a:lnTo>
                    <a:lnTo>
                      <a:pt x="246887" y="0"/>
                    </a:lnTo>
                    <a:lnTo>
                      <a:pt x="1234567" y="0"/>
                    </a:lnTo>
                    <a:lnTo>
                      <a:pt x="1284378" y="5014"/>
                    </a:lnTo>
                    <a:lnTo>
                      <a:pt x="1330759" y="19395"/>
                    </a:lnTo>
                    <a:lnTo>
                      <a:pt x="1372720" y="42152"/>
                    </a:lnTo>
                    <a:lnTo>
                      <a:pt x="1409271" y="72294"/>
                    </a:lnTo>
                    <a:lnTo>
                      <a:pt x="1439422" y="108830"/>
                    </a:lnTo>
                    <a:lnTo>
                      <a:pt x="1462184" y="150768"/>
                    </a:lnTo>
                    <a:lnTo>
                      <a:pt x="1476567" y="197118"/>
                    </a:lnTo>
                    <a:lnTo>
                      <a:pt x="1481582" y="246887"/>
                    </a:lnTo>
                    <a:lnTo>
                      <a:pt x="1481582" y="1234566"/>
                    </a:lnTo>
                    <a:lnTo>
                      <a:pt x="1476567" y="1284342"/>
                    </a:lnTo>
                    <a:lnTo>
                      <a:pt x="1462184" y="1330706"/>
                    </a:lnTo>
                    <a:lnTo>
                      <a:pt x="1439422" y="1372664"/>
                    </a:lnTo>
                    <a:lnTo>
                      <a:pt x="1409271" y="1409223"/>
                    </a:lnTo>
                    <a:lnTo>
                      <a:pt x="1372720" y="1439389"/>
                    </a:lnTo>
                    <a:lnTo>
                      <a:pt x="1330759" y="1462166"/>
                    </a:lnTo>
                    <a:lnTo>
                      <a:pt x="1284378" y="1476562"/>
                    </a:lnTo>
                    <a:lnTo>
                      <a:pt x="1234567" y="1481582"/>
                    </a:lnTo>
                    <a:lnTo>
                      <a:pt x="246887" y="1481582"/>
                    </a:lnTo>
                    <a:lnTo>
                      <a:pt x="197118" y="1476562"/>
                    </a:lnTo>
                    <a:lnTo>
                      <a:pt x="150768" y="1462166"/>
                    </a:lnTo>
                    <a:lnTo>
                      <a:pt x="108830" y="1439389"/>
                    </a:lnTo>
                    <a:lnTo>
                      <a:pt x="72294" y="1409223"/>
                    </a:lnTo>
                    <a:lnTo>
                      <a:pt x="42152" y="1372664"/>
                    </a:lnTo>
                    <a:lnTo>
                      <a:pt x="19395" y="1330706"/>
                    </a:lnTo>
                    <a:lnTo>
                      <a:pt x="5014" y="1284342"/>
                    </a:lnTo>
                    <a:lnTo>
                      <a:pt x="0" y="1234566"/>
                    </a:lnTo>
                    <a:lnTo>
                      <a:pt x="0" y="246887"/>
                    </a:lnTo>
                    <a:close/>
                  </a:path>
                </a:pathLst>
              </a:custGeom>
              <a:ln w="38100">
                <a:solidFill>
                  <a:srgbClr val="4674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85971" y="3121151"/>
                <a:ext cx="7438644" cy="1600200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367783" y="3229355"/>
                <a:ext cx="5876544" cy="1466088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3648201" y="3162553"/>
                <a:ext cx="7319645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7319645" h="1482089">
                    <a:moveTo>
                      <a:pt x="7072503" y="0"/>
                    </a:moveTo>
                    <a:lnTo>
                      <a:pt x="247014" y="0"/>
                    </a:lnTo>
                    <a:lnTo>
                      <a:pt x="197239" y="5014"/>
                    </a:lnTo>
                    <a:lnTo>
                      <a:pt x="150876" y="19395"/>
                    </a:lnTo>
                    <a:lnTo>
                      <a:pt x="108917" y="42152"/>
                    </a:lnTo>
                    <a:lnTo>
                      <a:pt x="72358" y="72294"/>
                    </a:lnTo>
                    <a:lnTo>
                      <a:pt x="42192" y="108830"/>
                    </a:lnTo>
                    <a:lnTo>
                      <a:pt x="19415" y="150768"/>
                    </a:lnTo>
                    <a:lnTo>
                      <a:pt x="5019" y="197118"/>
                    </a:lnTo>
                    <a:lnTo>
                      <a:pt x="0" y="246887"/>
                    </a:lnTo>
                    <a:lnTo>
                      <a:pt x="0" y="1234566"/>
                    </a:lnTo>
                    <a:lnTo>
                      <a:pt x="5019" y="1284378"/>
                    </a:lnTo>
                    <a:lnTo>
                      <a:pt x="19415" y="1330759"/>
                    </a:lnTo>
                    <a:lnTo>
                      <a:pt x="42192" y="1372720"/>
                    </a:lnTo>
                    <a:lnTo>
                      <a:pt x="72358" y="1409271"/>
                    </a:lnTo>
                    <a:lnTo>
                      <a:pt x="108917" y="1439422"/>
                    </a:lnTo>
                    <a:lnTo>
                      <a:pt x="150875" y="1462184"/>
                    </a:lnTo>
                    <a:lnTo>
                      <a:pt x="197239" y="1476567"/>
                    </a:lnTo>
                    <a:lnTo>
                      <a:pt x="247014" y="1481582"/>
                    </a:lnTo>
                    <a:lnTo>
                      <a:pt x="7072503" y="1481582"/>
                    </a:lnTo>
                    <a:lnTo>
                      <a:pt x="7122278" y="1476567"/>
                    </a:lnTo>
                    <a:lnTo>
                      <a:pt x="7168642" y="1462184"/>
                    </a:lnTo>
                    <a:lnTo>
                      <a:pt x="7210600" y="1439422"/>
                    </a:lnTo>
                    <a:lnTo>
                      <a:pt x="7247159" y="1409271"/>
                    </a:lnTo>
                    <a:lnTo>
                      <a:pt x="7277325" y="1372720"/>
                    </a:lnTo>
                    <a:lnTo>
                      <a:pt x="7300102" y="1330759"/>
                    </a:lnTo>
                    <a:lnTo>
                      <a:pt x="7314498" y="1284378"/>
                    </a:lnTo>
                    <a:lnTo>
                      <a:pt x="7319518" y="1234566"/>
                    </a:lnTo>
                    <a:lnTo>
                      <a:pt x="7319518" y="246887"/>
                    </a:lnTo>
                    <a:lnTo>
                      <a:pt x="7314498" y="197118"/>
                    </a:lnTo>
                    <a:lnTo>
                      <a:pt x="7300102" y="150768"/>
                    </a:lnTo>
                    <a:lnTo>
                      <a:pt x="7277325" y="108830"/>
                    </a:lnTo>
                    <a:lnTo>
                      <a:pt x="7247159" y="72294"/>
                    </a:lnTo>
                    <a:lnTo>
                      <a:pt x="7210600" y="42152"/>
                    </a:lnTo>
                    <a:lnTo>
                      <a:pt x="7168641" y="19395"/>
                    </a:lnTo>
                    <a:lnTo>
                      <a:pt x="7122278" y="5014"/>
                    </a:lnTo>
                    <a:lnTo>
                      <a:pt x="7072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3648201" y="3162553"/>
                <a:ext cx="7319645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7319645" h="1482089">
                    <a:moveTo>
                      <a:pt x="0" y="246887"/>
                    </a:moveTo>
                    <a:lnTo>
                      <a:pt x="5019" y="197118"/>
                    </a:lnTo>
                    <a:lnTo>
                      <a:pt x="19415" y="150768"/>
                    </a:lnTo>
                    <a:lnTo>
                      <a:pt x="42192" y="108830"/>
                    </a:lnTo>
                    <a:lnTo>
                      <a:pt x="72358" y="72294"/>
                    </a:lnTo>
                    <a:lnTo>
                      <a:pt x="108917" y="42152"/>
                    </a:lnTo>
                    <a:lnTo>
                      <a:pt x="150876" y="19395"/>
                    </a:lnTo>
                    <a:lnTo>
                      <a:pt x="197239" y="5014"/>
                    </a:lnTo>
                    <a:lnTo>
                      <a:pt x="247014" y="0"/>
                    </a:lnTo>
                    <a:lnTo>
                      <a:pt x="7072503" y="0"/>
                    </a:lnTo>
                    <a:lnTo>
                      <a:pt x="7122278" y="5014"/>
                    </a:lnTo>
                    <a:lnTo>
                      <a:pt x="7168641" y="19395"/>
                    </a:lnTo>
                    <a:lnTo>
                      <a:pt x="7210600" y="42152"/>
                    </a:lnTo>
                    <a:lnTo>
                      <a:pt x="7247159" y="72294"/>
                    </a:lnTo>
                    <a:lnTo>
                      <a:pt x="7277325" y="108830"/>
                    </a:lnTo>
                    <a:lnTo>
                      <a:pt x="7300102" y="150768"/>
                    </a:lnTo>
                    <a:lnTo>
                      <a:pt x="7314498" y="197118"/>
                    </a:lnTo>
                    <a:lnTo>
                      <a:pt x="7319518" y="246887"/>
                    </a:lnTo>
                    <a:lnTo>
                      <a:pt x="7319518" y="1234566"/>
                    </a:lnTo>
                    <a:lnTo>
                      <a:pt x="7314498" y="1284378"/>
                    </a:lnTo>
                    <a:lnTo>
                      <a:pt x="7300102" y="1330759"/>
                    </a:lnTo>
                    <a:lnTo>
                      <a:pt x="7277325" y="1372720"/>
                    </a:lnTo>
                    <a:lnTo>
                      <a:pt x="7247159" y="1409271"/>
                    </a:lnTo>
                    <a:lnTo>
                      <a:pt x="7210600" y="1439422"/>
                    </a:lnTo>
                    <a:lnTo>
                      <a:pt x="7168642" y="1462184"/>
                    </a:lnTo>
                    <a:lnTo>
                      <a:pt x="7122278" y="1476567"/>
                    </a:lnTo>
                    <a:lnTo>
                      <a:pt x="7072503" y="1481582"/>
                    </a:lnTo>
                    <a:lnTo>
                      <a:pt x="247014" y="1481582"/>
                    </a:lnTo>
                    <a:lnTo>
                      <a:pt x="197239" y="1476567"/>
                    </a:lnTo>
                    <a:lnTo>
                      <a:pt x="150875" y="1462184"/>
                    </a:lnTo>
                    <a:lnTo>
                      <a:pt x="108917" y="1439422"/>
                    </a:lnTo>
                    <a:lnTo>
                      <a:pt x="72358" y="1409271"/>
                    </a:lnTo>
                    <a:lnTo>
                      <a:pt x="42192" y="1372720"/>
                    </a:lnTo>
                    <a:lnTo>
                      <a:pt x="19415" y="1330759"/>
                    </a:lnTo>
                    <a:lnTo>
                      <a:pt x="5019" y="1284378"/>
                    </a:lnTo>
                    <a:lnTo>
                      <a:pt x="0" y="1234566"/>
                    </a:lnTo>
                    <a:lnTo>
                      <a:pt x="0" y="246887"/>
                    </a:lnTo>
                    <a:close/>
                  </a:path>
                </a:pathLst>
              </a:custGeom>
              <a:ln w="38099">
                <a:solidFill>
                  <a:srgbClr val="4674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" name="object 1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016251" y="4780800"/>
                <a:ext cx="1600200" cy="1600200"/>
              </a:xfrm>
              <a:prstGeom prst="rect">
                <a:avLst/>
              </a:prstGeom>
            </p:spPr>
          </p:pic>
          <p:sp>
            <p:nvSpPr>
              <p:cNvPr id="19" name="object 19"/>
              <p:cNvSpPr/>
              <p:nvPr/>
            </p:nvSpPr>
            <p:spPr>
              <a:xfrm>
                <a:off x="2077719" y="4821935"/>
                <a:ext cx="1482090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1482089" h="1482089">
                    <a:moveTo>
                      <a:pt x="1234567" y="0"/>
                    </a:moveTo>
                    <a:lnTo>
                      <a:pt x="246887" y="0"/>
                    </a:lnTo>
                    <a:lnTo>
                      <a:pt x="197118" y="5019"/>
                    </a:lnTo>
                    <a:lnTo>
                      <a:pt x="150768" y="19415"/>
                    </a:lnTo>
                    <a:lnTo>
                      <a:pt x="108830" y="42192"/>
                    </a:lnTo>
                    <a:lnTo>
                      <a:pt x="72294" y="72358"/>
                    </a:lnTo>
                    <a:lnTo>
                      <a:pt x="42152" y="108917"/>
                    </a:lnTo>
                    <a:lnTo>
                      <a:pt x="19395" y="150875"/>
                    </a:lnTo>
                    <a:lnTo>
                      <a:pt x="5014" y="197239"/>
                    </a:lnTo>
                    <a:lnTo>
                      <a:pt x="0" y="247014"/>
                    </a:lnTo>
                    <a:lnTo>
                      <a:pt x="0" y="1234693"/>
                    </a:lnTo>
                    <a:lnTo>
                      <a:pt x="5014" y="1284475"/>
                    </a:lnTo>
                    <a:lnTo>
                      <a:pt x="19395" y="1330841"/>
                    </a:lnTo>
                    <a:lnTo>
                      <a:pt x="42152" y="1372798"/>
                    </a:lnTo>
                    <a:lnTo>
                      <a:pt x="72294" y="1409353"/>
                    </a:lnTo>
                    <a:lnTo>
                      <a:pt x="108830" y="1439514"/>
                    </a:lnTo>
                    <a:lnTo>
                      <a:pt x="150768" y="1462286"/>
                    </a:lnTo>
                    <a:lnTo>
                      <a:pt x="197118" y="1476678"/>
                    </a:lnTo>
                    <a:lnTo>
                      <a:pt x="246887" y="1481696"/>
                    </a:lnTo>
                    <a:lnTo>
                      <a:pt x="1234567" y="1481696"/>
                    </a:lnTo>
                    <a:lnTo>
                      <a:pt x="1284378" y="1476678"/>
                    </a:lnTo>
                    <a:lnTo>
                      <a:pt x="1330759" y="1462286"/>
                    </a:lnTo>
                    <a:lnTo>
                      <a:pt x="1372720" y="1439514"/>
                    </a:lnTo>
                    <a:lnTo>
                      <a:pt x="1409271" y="1409353"/>
                    </a:lnTo>
                    <a:lnTo>
                      <a:pt x="1439422" y="1372798"/>
                    </a:lnTo>
                    <a:lnTo>
                      <a:pt x="1462184" y="1330841"/>
                    </a:lnTo>
                    <a:lnTo>
                      <a:pt x="1476567" y="1284475"/>
                    </a:lnTo>
                    <a:lnTo>
                      <a:pt x="1481582" y="1234693"/>
                    </a:lnTo>
                    <a:lnTo>
                      <a:pt x="1481582" y="247014"/>
                    </a:lnTo>
                    <a:lnTo>
                      <a:pt x="1476567" y="197239"/>
                    </a:lnTo>
                    <a:lnTo>
                      <a:pt x="1462184" y="150875"/>
                    </a:lnTo>
                    <a:lnTo>
                      <a:pt x="1439422" y="108917"/>
                    </a:lnTo>
                    <a:lnTo>
                      <a:pt x="1409271" y="72358"/>
                    </a:lnTo>
                    <a:lnTo>
                      <a:pt x="1372720" y="42192"/>
                    </a:lnTo>
                    <a:lnTo>
                      <a:pt x="1330759" y="19415"/>
                    </a:lnTo>
                    <a:lnTo>
                      <a:pt x="1284378" y="5019"/>
                    </a:lnTo>
                    <a:lnTo>
                      <a:pt x="123456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2077719" y="4821935"/>
                <a:ext cx="1482090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1482089" h="1482089">
                    <a:moveTo>
                      <a:pt x="0" y="247014"/>
                    </a:moveTo>
                    <a:lnTo>
                      <a:pt x="5014" y="197239"/>
                    </a:lnTo>
                    <a:lnTo>
                      <a:pt x="19395" y="150875"/>
                    </a:lnTo>
                    <a:lnTo>
                      <a:pt x="42152" y="108917"/>
                    </a:lnTo>
                    <a:lnTo>
                      <a:pt x="72294" y="72358"/>
                    </a:lnTo>
                    <a:lnTo>
                      <a:pt x="108830" y="42192"/>
                    </a:lnTo>
                    <a:lnTo>
                      <a:pt x="150768" y="19415"/>
                    </a:lnTo>
                    <a:lnTo>
                      <a:pt x="197118" y="5019"/>
                    </a:lnTo>
                    <a:lnTo>
                      <a:pt x="246887" y="0"/>
                    </a:lnTo>
                    <a:lnTo>
                      <a:pt x="1234567" y="0"/>
                    </a:lnTo>
                    <a:lnTo>
                      <a:pt x="1284378" y="5019"/>
                    </a:lnTo>
                    <a:lnTo>
                      <a:pt x="1330759" y="19415"/>
                    </a:lnTo>
                    <a:lnTo>
                      <a:pt x="1372720" y="42192"/>
                    </a:lnTo>
                    <a:lnTo>
                      <a:pt x="1409271" y="72358"/>
                    </a:lnTo>
                    <a:lnTo>
                      <a:pt x="1439422" y="108917"/>
                    </a:lnTo>
                    <a:lnTo>
                      <a:pt x="1462184" y="150875"/>
                    </a:lnTo>
                    <a:lnTo>
                      <a:pt x="1476567" y="197239"/>
                    </a:lnTo>
                    <a:lnTo>
                      <a:pt x="1481582" y="247014"/>
                    </a:lnTo>
                    <a:lnTo>
                      <a:pt x="1481582" y="1234693"/>
                    </a:lnTo>
                    <a:lnTo>
                      <a:pt x="1476567" y="1284475"/>
                    </a:lnTo>
                    <a:lnTo>
                      <a:pt x="1462184" y="1330841"/>
                    </a:lnTo>
                    <a:lnTo>
                      <a:pt x="1439422" y="1372798"/>
                    </a:lnTo>
                    <a:lnTo>
                      <a:pt x="1409271" y="1409353"/>
                    </a:lnTo>
                    <a:lnTo>
                      <a:pt x="1372720" y="1439514"/>
                    </a:lnTo>
                    <a:lnTo>
                      <a:pt x="1330759" y="1462286"/>
                    </a:lnTo>
                    <a:lnTo>
                      <a:pt x="1284378" y="1476678"/>
                    </a:lnTo>
                    <a:lnTo>
                      <a:pt x="1234567" y="1481696"/>
                    </a:lnTo>
                    <a:lnTo>
                      <a:pt x="246887" y="1481696"/>
                    </a:lnTo>
                    <a:lnTo>
                      <a:pt x="197118" y="1476678"/>
                    </a:lnTo>
                    <a:lnTo>
                      <a:pt x="150768" y="1462286"/>
                    </a:lnTo>
                    <a:lnTo>
                      <a:pt x="108830" y="1439514"/>
                    </a:lnTo>
                    <a:lnTo>
                      <a:pt x="72294" y="1409353"/>
                    </a:lnTo>
                    <a:lnTo>
                      <a:pt x="42152" y="1372798"/>
                    </a:lnTo>
                    <a:lnTo>
                      <a:pt x="19395" y="1330841"/>
                    </a:lnTo>
                    <a:lnTo>
                      <a:pt x="5014" y="1284475"/>
                    </a:lnTo>
                    <a:lnTo>
                      <a:pt x="0" y="1234693"/>
                    </a:lnTo>
                    <a:lnTo>
                      <a:pt x="0" y="247014"/>
                    </a:lnTo>
                    <a:close/>
                  </a:path>
                </a:pathLst>
              </a:custGeom>
              <a:ln w="38100">
                <a:solidFill>
                  <a:srgbClr val="4674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585971" y="4780800"/>
                <a:ext cx="7438644" cy="1600200"/>
              </a:xfrm>
              <a:prstGeom prst="rect">
                <a:avLst/>
              </a:prstGeom>
            </p:spPr>
          </p:pic>
          <p:pic>
            <p:nvPicPr>
              <p:cNvPr id="22" name="object 2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500372" y="4887467"/>
                <a:ext cx="5609844" cy="1467612"/>
              </a:xfrm>
              <a:prstGeom prst="rect">
                <a:avLst/>
              </a:prstGeom>
            </p:spPr>
          </p:pic>
          <p:sp>
            <p:nvSpPr>
              <p:cNvPr id="23" name="object 23"/>
              <p:cNvSpPr/>
              <p:nvPr/>
            </p:nvSpPr>
            <p:spPr>
              <a:xfrm>
                <a:off x="3648201" y="4821935"/>
                <a:ext cx="7319645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7319645" h="1482089">
                    <a:moveTo>
                      <a:pt x="7072503" y="0"/>
                    </a:moveTo>
                    <a:lnTo>
                      <a:pt x="247014" y="0"/>
                    </a:lnTo>
                    <a:lnTo>
                      <a:pt x="197239" y="5019"/>
                    </a:lnTo>
                    <a:lnTo>
                      <a:pt x="150876" y="19415"/>
                    </a:lnTo>
                    <a:lnTo>
                      <a:pt x="108917" y="42192"/>
                    </a:lnTo>
                    <a:lnTo>
                      <a:pt x="72358" y="72358"/>
                    </a:lnTo>
                    <a:lnTo>
                      <a:pt x="42192" y="108917"/>
                    </a:lnTo>
                    <a:lnTo>
                      <a:pt x="19415" y="150875"/>
                    </a:lnTo>
                    <a:lnTo>
                      <a:pt x="5019" y="197239"/>
                    </a:lnTo>
                    <a:lnTo>
                      <a:pt x="0" y="247014"/>
                    </a:lnTo>
                    <a:lnTo>
                      <a:pt x="0" y="1234693"/>
                    </a:lnTo>
                    <a:lnTo>
                      <a:pt x="5019" y="1284475"/>
                    </a:lnTo>
                    <a:lnTo>
                      <a:pt x="19415" y="1330841"/>
                    </a:lnTo>
                    <a:lnTo>
                      <a:pt x="42192" y="1372798"/>
                    </a:lnTo>
                    <a:lnTo>
                      <a:pt x="72358" y="1409353"/>
                    </a:lnTo>
                    <a:lnTo>
                      <a:pt x="108917" y="1439514"/>
                    </a:lnTo>
                    <a:lnTo>
                      <a:pt x="150875" y="1462286"/>
                    </a:lnTo>
                    <a:lnTo>
                      <a:pt x="197239" y="1476678"/>
                    </a:lnTo>
                    <a:lnTo>
                      <a:pt x="247014" y="1481696"/>
                    </a:lnTo>
                    <a:lnTo>
                      <a:pt x="7072503" y="1481696"/>
                    </a:lnTo>
                    <a:lnTo>
                      <a:pt x="7122278" y="1476678"/>
                    </a:lnTo>
                    <a:lnTo>
                      <a:pt x="7168642" y="1462286"/>
                    </a:lnTo>
                    <a:lnTo>
                      <a:pt x="7210600" y="1439514"/>
                    </a:lnTo>
                    <a:lnTo>
                      <a:pt x="7247159" y="1409353"/>
                    </a:lnTo>
                    <a:lnTo>
                      <a:pt x="7277325" y="1372798"/>
                    </a:lnTo>
                    <a:lnTo>
                      <a:pt x="7300102" y="1330841"/>
                    </a:lnTo>
                    <a:lnTo>
                      <a:pt x="7314498" y="1284475"/>
                    </a:lnTo>
                    <a:lnTo>
                      <a:pt x="7319518" y="1234693"/>
                    </a:lnTo>
                    <a:lnTo>
                      <a:pt x="7319518" y="247014"/>
                    </a:lnTo>
                    <a:lnTo>
                      <a:pt x="7314498" y="197239"/>
                    </a:lnTo>
                    <a:lnTo>
                      <a:pt x="7300102" y="150875"/>
                    </a:lnTo>
                    <a:lnTo>
                      <a:pt x="7277325" y="108917"/>
                    </a:lnTo>
                    <a:lnTo>
                      <a:pt x="7247159" y="72358"/>
                    </a:lnTo>
                    <a:lnTo>
                      <a:pt x="7210600" y="42192"/>
                    </a:lnTo>
                    <a:lnTo>
                      <a:pt x="7168641" y="19415"/>
                    </a:lnTo>
                    <a:lnTo>
                      <a:pt x="7122278" y="5019"/>
                    </a:lnTo>
                    <a:lnTo>
                      <a:pt x="7072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3648201" y="4821935"/>
                <a:ext cx="7319645" cy="1482090"/>
              </a:xfrm>
              <a:custGeom>
                <a:avLst/>
                <a:gdLst/>
                <a:ahLst/>
                <a:cxnLst/>
                <a:rect l="l" t="t" r="r" b="b"/>
                <a:pathLst>
                  <a:path w="7319645" h="1482089">
                    <a:moveTo>
                      <a:pt x="0" y="247014"/>
                    </a:moveTo>
                    <a:lnTo>
                      <a:pt x="5019" y="197239"/>
                    </a:lnTo>
                    <a:lnTo>
                      <a:pt x="19415" y="150875"/>
                    </a:lnTo>
                    <a:lnTo>
                      <a:pt x="42192" y="108917"/>
                    </a:lnTo>
                    <a:lnTo>
                      <a:pt x="72358" y="72358"/>
                    </a:lnTo>
                    <a:lnTo>
                      <a:pt x="108917" y="42192"/>
                    </a:lnTo>
                    <a:lnTo>
                      <a:pt x="150876" y="19415"/>
                    </a:lnTo>
                    <a:lnTo>
                      <a:pt x="197239" y="5019"/>
                    </a:lnTo>
                    <a:lnTo>
                      <a:pt x="247014" y="0"/>
                    </a:lnTo>
                    <a:lnTo>
                      <a:pt x="7072503" y="0"/>
                    </a:lnTo>
                    <a:lnTo>
                      <a:pt x="7122278" y="5019"/>
                    </a:lnTo>
                    <a:lnTo>
                      <a:pt x="7168641" y="19415"/>
                    </a:lnTo>
                    <a:lnTo>
                      <a:pt x="7210600" y="42192"/>
                    </a:lnTo>
                    <a:lnTo>
                      <a:pt x="7247159" y="72358"/>
                    </a:lnTo>
                    <a:lnTo>
                      <a:pt x="7277325" y="108917"/>
                    </a:lnTo>
                    <a:lnTo>
                      <a:pt x="7300102" y="150875"/>
                    </a:lnTo>
                    <a:lnTo>
                      <a:pt x="7314498" y="197239"/>
                    </a:lnTo>
                    <a:lnTo>
                      <a:pt x="7319518" y="247014"/>
                    </a:lnTo>
                    <a:lnTo>
                      <a:pt x="7319518" y="1234693"/>
                    </a:lnTo>
                    <a:lnTo>
                      <a:pt x="7314498" y="1284475"/>
                    </a:lnTo>
                    <a:lnTo>
                      <a:pt x="7300102" y="1330841"/>
                    </a:lnTo>
                    <a:lnTo>
                      <a:pt x="7277325" y="1372798"/>
                    </a:lnTo>
                    <a:lnTo>
                      <a:pt x="7247159" y="1409353"/>
                    </a:lnTo>
                    <a:lnTo>
                      <a:pt x="7210600" y="1439514"/>
                    </a:lnTo>
                    <a:lnTo>
                      <a:pt x="7168642" y="1462286"/>
                    </a:lnTo>
                    <a:lnTo>
                      <a:pt x="7122278" y="1476678"/>
                    </a:lnTo>
                    <a:lnTo>
                      <a:pt x="7072503" y="1481696"/>
                    </a:lnTo>
                    <a:lnTo>
                      <a:pt x="247014" y="1481696"/>
                    </a:lnTo>
                    <a:lnTo>
                      <a:pt x="197239" y="1476678"/>
                    </a:lnTo>
                    <a:lnTo>
                      <a:pt x="150875" y="1462286"/>
                    </a:lnTo>
                    <a:lnTo>
                      <a:pt x="108917" y="1439514"/>
                    </a:lnTo>
                    <a:lnTo>
                      <a:pt x="72358" y="1409353"/>
                    </a:lnTo>
                    <a:lnTo>
                      <a:pt x="42192" y="1372798"/>
                    </a:lnTo>
                    <a:lnTo>
                      <a:pt x="19415" y="1330841"/>
                    </a:lnTo>
                    <a:lnTo>
                      <a:pt x="5019" y="1284475"/>
                    </a:lnTo>
                    <a:lnTo>
                      <a:pt x="0" y="1234693"/>
                    </a:lnTo>
                    <a:lnTo>
                      <a:pt x="0" y="247014"/>
                    </a:lnTo>
                    <a:close/>
                  </a:path>
                </a:pathLst>
              </a:custGeom>
              <a:ln w="38100">
                <a:solidFill>
                  <a:srgbClr val="4674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25"/>
            <p:cNvSpPr txBox="1"/>
            <p:nvPr/>
          </p:nvSpPr>
          <p:spPr>
            <a:xfrm>
              <a:off x="4623968" y="3462984"/>
              <a:ext cx="5360670" cy="255211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sz="2100" b="1" spc="-10" dirty="0">
                  <a:latin typeface="Microsoft JhengHei"/>
                  <a:cs typeface="Microsoft JhengHei"/>
                </a:rPr>
                <a:t>減少學校申請文件</a:t>
              </a:r>
              <a:r>
                <a:rPr sz="2100" spc="-10" dirty="0">
                  <a:latin typeface="Microsoft JhengHei"/>
                  <a:cs typeface="Microsoft JhengHei"/>
                </a:rPr>
                <a:t>，地方政府</a:t>
              </a:r>
              <a:r>
                <a:rPr sz="2100" b="1" spc="-5" dirty="0">
                  <a:latin typeface="Microsoft JhengHei"/>
                  <a:cs typeface="Microsoft JhengHei"/>
                </a:rPr>
                <a:t>自訂申請期程</a:t>
              </a:r>
              <a:r>
                <a:rPr sz="2100" spc="-50" dirty="0">
                  <a:latin typeface="Microsoft JhengHei"/>
                  <a:cs typeface="Microsoft JhengHei"/>
                </a:rPr>
                <a:t>及</a:t>
              </a:r>
              <a:endParaRPr sz="2100" dirty="0">
                <a:latin typeface="Microsoft JhengHei"/>
                <a:cs typeface="Microsoft JhengHei"/>
              </a:endParaRPr>
            </a:p>
            <a:p>
              <a:pPr algn="ctr">
                <a:lnSpc>
                  <a:spcPts val="3000"/>
                </a:lnSpc>
              </a:pPr>
              <a:r>
                <a:rPr sz="2100" b="1" spc="-5" dirty="0" err="1">
                  <a:latin typeface="Microsoft JhengHei"/>
                  <a:cs typeface="Microsoft JhengHei"/>
                </a:rPr>
                <a:t>依計畫性質列優先補助之檢核排序條件</a:t>
              </a:r>
              <a:endParaRPr lang="en-US" altLang="zh-TW" sz="2100" b="1" spc="-5" dirty="0">
                <a:latin typeface="Microsoft JhengHei"/>
                <a:cs typeface="Microsoft JhengHei"/>
              </a:endParaRPr>
            </a:p>
            <a:p>
              <a:pPr algn="ctr">
                <a:lnSpc>
                  <a:spcPts val="3000"/>
                </a:lnSpc>
              </a:pPr>
              <a:endParaRPr sz="2100" dirty="0">
                <a:latin typeface="Microsoft JhengHei"/>
                <a:cs typeface="Microsoft JhengHei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sz="2100" dirty="0">
                <a:latin typeface="Microsoft JhengHei"/>
                <a:cs typeface="Microsoft JhengHei"/>
              </a:endParaRPr>
            </a:p>
            <a:p>
              <a:pPr marL="144780" marR="139065" algn="ctr">
                <a:lnSpc>
                  <a:spcPts val="3200"/>
                </a:lnSpc>
              </a:pPr>
              <a:r>
                <a:rPr sz="2100" b="1" spc="-5" dirty="0">
                  <a:solidFill>
                    <a:srgbClr val="FF0000"/>
                  </a:solidFill>
                  <a:highlight>
                    <a:srgbClr val="FFFF00"/>
                  </a:highlight>
                  <a:latin typeface="Microsoft JhengHei"/>
                  <a:cs typeface="Microsoft JhengHei"/>
                </a:rPr>
                <a:t>刪除計畫目標及課程設計等質性文字填報，</a:t>
              </a:r>
              <a:r>
                <a:rPr sz="2100" dirty="0">
                  <a:latin typeface="Microsoft JhengHei"/>
                  <a:cs typeface="Microsoft JhengHei"/>
                </a:rPr>
                <a:t>僅保留</a:t>
              </a:r>
              <a:r>
                <a:rPr sz="2100" b="1" spc="-10" dirty="0">
                  <a:latin typeface="Microsoft JhengHei"/>
                  <a:cs typeface="Microsoft JhengHei"/>
                </a:rPr>
                <a:t>安全風險管理機制</a:t>
              </a:r>
              <a:endParaRPr sz="2100" dirty="0">
                <a:latin typeface="Microsoft JhengHei"/>
                <a:cs typeface="Microsoft JhengHei"/>
              </a:endParaRPr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820283" y="3155783"/>
            <a:ext cx="830580" cy="2265680"/>
            <a:chOff x="2410659" y="3596620"/>
            <a:chExt cx="830580" cy="2265680"/>
          </a:xfrm>
        </p:grpSpPr>
        <p:sp>
          <p:nvSpPr>
            <p:cNvPr id="27" name="object 27"/>
            <p:cNvSpPr/>
            <p:nvPr/>
          </p:nvSpPr>
          <p:spPr>
            <a:xfrm>
              <a:off x="2410650" y="3596626"/>
              <a:ext cx="830580" cy="527685"/>
            </a:xfrm>
            <a:custGeom>
              <a:avLst/>
              <a:gdLst/>
              <a:ahLst/>
              <a:cxnLst/>
              <a:rect l="l" t="t" r="r" b="b"/>
              <a:pathLst>
                <a:path w="830580" h="527685">
                  <a:moveTo>
                    <a:pt x="641921" y="502640"/>
                  </a:moveTo>
                  <a:lnTo>
                    <a:pt x="637222" y="496989"/>
                  </a:lnTo>
                  <a:lnTo>
                    <a:pt x="499529" y="272973"/>
                  </a:lnTo>
                  <a:lnTo>
                    <a:pt x="459320" y="207556"/>
                  </a:lnTo>
                  <a:lnTo>
                    <a:pt x="459320" y="272973"/>
                  </a:lnTo>
                  <a:lnTo>
                    <a:pt x="439407" y="260731"/>
                  </a:lnTo>
                  <a:lnTo>
                    <a:pt x="368960" y="217436"/>
                  </a:lnTo>
                  <a:lnTo>
                    <a:pt x="320954" y="260731"/>
                  </a:lnTo>
                  <a:lnTo>
                    <a:pt x="272961" y="218376"/>
                  </a:lnTo>
                  <a:lnTo>
                    <a:pt x="182600" y="272973"/>
                  </a:lnTo>
                  <a:lnTo>
                    <a:pt x="320954" y="47066"/>
                  </a:lnTo>
                  <a:lnTo>
                    <a:pt x="459320" y="272973"/>
                  </a:lnTo>
                  <a:lnTo>
                    <a:pt x="459320" y="207556"/>
                  </a:lnTo>
                  <a:lnTo>
                    <a:pt x="360680" y="47066"/>
                  </a:lnTo>
                  <a:lnTo>
                    <a:pt x="336956" y="8470"/>
                  </a:lnTo>
                  <a:lnTo>
                    <a:pt x="333197" y="3759"/>
                  </a:lnTo>
                  <a:lnTo>
                    <a:pt x="327545" y="0"/>
                  </a:lnTo>
                  <a:lnTo>
                    <a:pt x="314375" y="0"/>
                  </a:lnTo>
                  <a:lnTo>
                    <a:pt x="308724" y="2819"/>
                  </a:lnTo>
                  <a:lnTo>
                    <a:pt x="304965" y="8470"/>
                  </a:lnTo>
                  <a:lnTo>
                    <a:pt x="4711" y="496989"/>
                  </a:lnTo>
                  <a:lnTo>
                    <a:pt x="0" y="502640"/>
                  </a:lnTo>
                  <a:lnTo>
                    <a:pt x="0" y="511111"/>
                  </a:lnTo>
                  <a:lnTo>
                    <a:pt x="2832" y="517702"/>
                  </a:lnTo>
                  <a:lnTo>
                    <a:pt x="6591" y="523341"/>
                  </a:lnTo>
                  <a:lnTo>
                    <a:pt x="13182" y="527113"/>
                  </a:lnTo>
                  <a:lnTo>
                    <a:pt x="628738" y="527113"/>
                  </a:lnTo>
                  <a:lnTo>
                    <a:pt x="635330" y="523341"/>
                  </a:lnTo>
                  <a:lnTo>
                    <a:pt x="639102" y="516750"/>
                  </a:lnTo>
                  <a:lnTo>
                    <a:pt x="641921" y="510171"/>
                  </a:lnTo>
                  <a:lnTo>
                    <a:pt x="641921" y="502640"/>
                  </a:lnTo>
                  <a:close/>
                </a:path>
                <a:path w="830580" h="527685">
                  <a:moveTo>
                    <a:pt x="830173" y="502640"/>
                  </a:moveTo>
                  <a:lnTo>
                    <a:pt x="826401" y="496989"/>
                  </a:lnTo>
                  <a:lnTo>
                    <a:pt x="638162" y="195783"/>
                  </a:lnTo>
                  <a:lnTo>
                    <a:pt x="634390" y="190131"/>
                  </a:lnTo>
                  <a:lnTo>
                    <a:pt x="628738" y="187312"/>
                  </a:lnTo>
                  <a:lnTo>
                    <a:pt x="615569" y="187312"/>
                  </a:lnTo>
                  <a:lnTo>
                    <a:pt x="609917" y="191071"/>
                  </a:lnTo>
                  <a:lnTo>
                    <a:pt x="606158" y="195783"/>
                  </a:lnTo>
                  <a:lnTo>
                    <a:pt x="550621" y="284264"/>
                  </a:lnTo>
                  <a:lnTo>
                    <a:pt x="669213" y="476288"/>
                  </a:lnTo>
                  <a:lnTo>
                    <a:pt x="675398" y="488200"/>
                  </a:lnTo>
                  <a:lnTo>
                    <a:pt x="678395" y="500989"/>
                  </a:lnTo>
                  <a:lnTo>
                    <a:pt x="678268" y="510171"/>
                  </a:lnTo>
                  <a:lnTo>
                    <a:pt x="678218" y="514134"/>
                  </a:lnTo>
                  <a:lnTo>
                    <a:pt x="674865" y="527113"/>
                  </a:lnTo>
                  <a:lnTo>
                    <a:pt x="816051" y="527113"/>
                  </a:lnTo>
                  <a:lnTo>
                    <a:pt x="822642" y="523341"/>
                  </a:lnTo>
                  <a:lnTo>
                    <a:pt x="830173" y="510171"/>
                  </a:lnTo>
                  <a:lnTo>
                    <a:pt x="830173" y="502640"/>
                  </a:lnTo>
                  <a:close/>
                </a:path>
              </a:pathLst>
            </a:custGeom>
            <a:solidFill>
              <a:srgbClr val="4F6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449245" y="5283872"/>
              <a:ext cx="753110" cy="578485"/>
            </a:xfrm>
            <a:custGeom>
              <a:avLst/>
              <a:gdLst/>
              <a:ahLst/>
              <a:cxnLst/>
              <a:rect l="l" t="t" r="r" b="b"/>
              <a:pathLst>
                <a:path w="753110" h="578485">
                  <a:moveTo>
                    <a:pt x="752983" y="521931"/>
                  </a:moveTo>
                  <a:lnTo>
                    <a:pt x="733806" y="519036"/>
                  </a:lnTo>
                  <a:lnTo>
                    <a:pt x="687603" y="504710"/>
                  </a:lnTo>
                  <a:lnTo>
                    <a:pt x="658863" y="501129"/>
                  </a:lnTo>
                  <a:lnTo>
                    <a:pt x="630123" y="504710"/>
                  </a:lnTo>
                  <a:lnTo>
                    <a:pt x="583920" y="519036"/>
                  </a:lnTo>
                  <a:lnTo>
                    <a:pt x="564730" y="521931"/>
                  </a:lnTo>
                  <a:lnTo>
                    <a:pt x="545553" y="519036"/>
                  </a:lnTo>
                  <a:lnTo>
                    <a:pt x="499364" y="504710"/>
                  </a:lnTo>
                  <a:lnTo>
                    <a:pt x="470611" y="501129"/>
                  </a:lnTo>
                  <a:lnTo>
                    <a:pt x="441871" y="504710"/>
                  </a:lnTo>
                  <a:lnTo>
                    <a:pt x="395681" y="519036"/>
                  </a:lnTo>
                  <a:lnTo>
                    <a:pt x="376491" y="521931"/>
                  </a:lnTo>
                  <a:lnTo>
                    <a:pt x="357314" y="519036"/>
                  </a:lnTo>
                  <a:lnTo>
                    <a:pt x="311111" y="504710"/>
                  </a:lnTo>
                  <a:lnTo>
                    <a:pt x="282359" y="501129"/>
                  </a:lnTo>
                  <a:lnTo>
                    <a:pt x="253619" y="504710"/>
                  </a:lnTo>
                  <a:lnTo>
                    <a:pt x="207429" y="519036"/>
                  </a:lnTo>
                  <a:lnTo>
                    <a:pt x="188239" y="521931"/>
                  </a:lnTo>
                  <a:lnTo>
                    <a:pt x="169062" y="519036"/>
                  </a:lnTo>
                  <a:lnTo>
                    <a:pt x="122872" y="504710"/>
                  </a:lnTo>
                  <a:lnTo>
                    <a:pt x="94119" y="501129"/>
                  </a:lnTo>
                  <a:lnTo>
                    <a:pt x="65379" y="504710"/>
                  </a:lnTo>
                  <a:lnTo>
                    <a:pt x="19177" y="519036"/>
                  </a:lnTo>
                  <a:lnTo>
                    <a:pt x="0" y="521931"/>
                  </a:lnTo>
                  <a:lnTo>
                    <a:pt x="0" y="578408"/>
                  </a:lnTo>
                  <a:lnTo>
                    <a:pt x="28740" y="574840"/>
                  </a:lnTo>
                  <a:lnTo>
                    <a:pt x="74917" y="560222"/>
                  </a:lnTo>
                  <a:lnTo>
                    <a:pt x="94119" y="557047"/>
                  </a:lnTo>
                  <a:lnTo>
                    <a:pt x="113322" y="560222"/>
                  </a:lnTo>
                  <a:lnTo>
                    <a:pt x="145465" y="571246"/>
                  </a:lnTo>
                  <a:lnTo>
                    <a:pt x="173786" y="577240"/>
                  </a:lnTo>
                  <a:lnTo>
                    <a:pt x="188239" y="578408"/>
                  </a:lnTo>
                  <a:lnTo>
                    <a:pt x="216992" y="574840"/>
                  </a:lnTo>
                  <a:lnTo>
                    <a:pt x="263156" y="560222"/>
                  </a:lnTo>
                  <a:lnTo>
                    <a:pt x="282359" y="557047"/>
                  </a:lnTo>
                  <a:lnTo>
                    <a:pt x="301548" y="559943"/>
                  </a:lnTo>
                  <a:lnTo>
                    <a:pt x="347713" y="574598"/>
                  </a:lnTo>
                  <a:lnTo>
                    <a:pt x="376491" y="578408"/>
                  </a:lnTo>
                  <a:lnTo>
                    <a:pt x="405231" y="574840"/>
                  </a:lnTo>
                  <a:lnTo>
                    <a:pt x="451408" y="560222"/>
                  </a:lnTo>
                  <a:lnTo>
                    <a:pt x="470611" y="557047"/>
                  </a:lnTo>
                  <a:lnTo>
                    <a:pt x="489826" y="560222"/>
                  </a:lnTo>
                  <a:lnTo>
                    <a:pt x="521970" y="571246"/>
                  </a:lnTo>
                  <a:lnTo>
                    <a:pt x="550278" y="577240"/>
                  </a:lnTo>
                  <a:lnTo>
                    <a:pt x="564730" y="578408"/>
                  </a:lnTo>
                  <a:lnTo>
                    <a:pt x="593483" y="574840"/>
                  </a:lnTo>
                  <a:lnTo>
                    <a:pt x="639660" y="560222"/>
                  </a:lnTo>
                  <a:lnTo>
                    <a:pt x="658863" y="557047"/>
                  </a:lnTo>
                  <a:lnTo>
                    <a:pt x="678053" y="559943"/>
                  </a:lnTo>
                  <a:lnTo>
                    <a:pt x="724217" y="574598"/>
                  </a:lnTo>
                  <a:lnTo>
                    <a:pt x="752983" y="578408"/>
                  </a:lnTo>
                  <a:lnTo>
                    <a:pt x="752983" y="521931"/>
                  </a:lnTo>
                  <a:close/>
                </a:path>
                <a:path w="753110" h="578485">
                  <a:moveTo>
                    <a:pt x="752983" y="408978"/>
                  </a:moveTo>
                  <a:lnTo>
                    <a:pt x="733806" y="406082"/>
                  </a:lnTo>
                  <a:lnTo>
                    <a:pt x="715340" y="400138"/>
                  </a:lnTo>
                  <a:lnTo>
                    <a:pt x="687603" y="391756"/>
                  </a:lnTo>
                  <a:lnTo>
                    <a:pt x="658863" y="388175"/>
                  </a:lnTo>
                  <a:lnTo>
                    <a:pt x="630123" y="391756"/>
                  </a:lnTo>
                  <a:lnTo>
                    <a:pt x="583920" y="406082"/>
                  </a:lnTo>
                  <a:lnTo>
                    <a:pt x="564730" y="408978"/>
                  </a:lnTo>
                  <a:lnTo>
                    <a:pt x="507034" y="393738"/>
                  </a:lnTo>
                  <a:lnTo>
                    <a:pt x="455485" y="361022"/>
                  </a:lnTo>
                  <a:lnTo>
                    <a:pt x="419011" y="319671"/>
                  </a:lnTo>
                  <a:lnTo>
                    <a:pt x="398322" y="274586"/>
                  </a:lnTo>
                  <a:lnTo>
                    <a:pt x="394093" y="230708"/>
                  </a:lnTo>
                  <a:lnTo>
                    <a:pt x="402120" y="194500"/>
                  </a:lnTo>
                  <a:lnTo>
                    <a:pt x="419125" y="161150"/>
                  </a:lnTo>
                  <a:lnTo>
                    <a:pt x="445020" y="135775"/>
                  </a:lnTo>
                  <a:lnTo>
                    <a:pt x="479742" y="123494"/>
                  </a:lnTo>
                  <a:lnTo>
                    <a:pt x="516128" y="126377"/>
                  </a:lnTo>
                  <a:lnTo>
                    <a:pt x="547865" y="141935"/>
                  </a:lnTo>
                  <a:lnTo>
                    <a:pt x="571868" y="167868"/>
                  </a:lnTo>
                  <a:lnTo>
                    <a:pt x="585063" y="201904"/>
                  </a:lnTo>
                  <a:lnTo>
                    <a:pt x="586333" y="210350"/>
                  </a:lnTo>
                  <a:lnTo>
                    <a:pt x="593864" y="216420"/>
                  </a:lnTo>
                  <a:lnTo>
                    <a:pt x="606907" y="215417"/>
                  </a:lnTo>
                  <a:lnTo>
                    <a:pt x="611073" y="213220"/>
                  </a:lnTo>
                  <a:lnTo>
                    <a:pt x="616762" y="206184"/>
                  </a:lnTo>
                  <a:lnTo>
                    <a:pt x="618020" y="201663"/>
                  </a:lnTo>
                  <a:lnTo>
                    <a:pt x="606818" y="152120"/>
                  </a:lnTo>
                  <a:lnTo>
                    <a:pt x="588162" y="111569"/>
                  </a:lnTo>
                  <a:lnTo>
                    <a:pt x="562368" y="76212"/>
                  </a:lnTo>
                  <a:lnTo>
                    <a:pt x="530339" y="46710"/>
                  </a:lnTo>
                  <a:lnTo>
                    <a:pt x="492950" y="23736"/>
                  </a:lnTo>
                  <a:lnTo>
                    <a:pt x="451116" y="7937"/>
                  </a:lnTo>
                  <a:lnTo>
                    <a:pt x="405726" y="0"/>
                  </a:lnTo>
                  <a:lnTo>
                    <a:pt x="357670" y="571"/>
                  </a:lnTo>
                  <a:lnTo>
                    <a:pt x="315556" y="9410"/>
                  </a:lnTo>
                  <a:lnTo>
                    <a:pt x="274586" y="27076"/>
                  </a:lnTo>
                  <a:lnTo>
                    <a:pt x="234810" y="53505"/>
                  </a:lnTo>
                  <a:lnTo>
                    <a:pt x="196342" y="88620"/>
                  </a:lnTo>
                  <a:lnTo>
                    <a:pt x="135343" y="164439"/>
                  </a:lnTo>
                  <a:lnTo>
                    <a:pt x="103924" y="206197"/>
                  </a:lnTo>
                  <a:lnTo>
                    <a:pt x="71882" y="245770"/>
                  </a:lnTo>
                  <a:lnTo>
                    <a:pt x="37820" y="281660"/>
                  </a:lnTo>
                  <a:lnTo>
                    <a:pt x="368" y="312407"/>
                  </a:lnTo>
                  <a:lnTo>
                    <a:pt x="368" y="465455"/>
                  </a:lnTo>
                  <a:lnTo>
                    <a:pt x="29121" y="461886"/>
                  </a:lnTo>
                  <a:lnTo>
                    <a:pt x="75285" y="447268"/>
                  </a:lnTo>
                  <a:lnTo>
                    <a:pt x="94488" y="444093"/>
                  </a:lnTo>
                  <a:lnTo>
                    <a:pt x="113703" y="447268"/>
                  </a:lnTo>
                  <a:lnTo>
                    <a:pt x="145757" y="458266"/>
                  </a:lnTo>
                  <a:lnTo>
                    <a:pt x="173875" y="464261"/>
                  </a:lnTo>
                  <a:lnTo>
                    <a:pt x="188239" y="465455"/>
                  </a:lnTo>
                  <a:lnTo>
                    <a:pt x="216992" y="461886"/>
                  </a:lnTo>
                  <a:lnTo>
                    <a:pt x="263156" y="447268"/>
                  </a:lnTo>
                  <a:lnTo>
                    <a:pt x="282359" y="444093"/>
                  </a:lnTo>
                  <a:lnTo>
                    <a:pt x="301548" y="447001"/>
                  </a:lnTo>
                  <a:lnTo>
                    <a:pt x="347713" y="461645"/>
                  </a:lnTo>
                  <a:lnTo>
                    <a:pt x="376491" y="465455"/>
                  </a:lnTo>
                  <a:lnTo>
                    <a:pt x="405231" y="461886"/>
                  </a:lnTo>
                  <a:lnTo>
                    <a:pt x="451408" y="447268"/>
                  </a:lnTo>
                  <a:lnTo>
                    <a:pt x="470611" y="444093"/>
                  </a:lnTo>
                  <a:lnTo>
                    <a:pt x="489826" y="447268"/>
                  </a:lnTo>
                  <a:lnTo>
                    <a:pt x="521970" y="458292"/>
                  </a:lnTo>
                  <a:lnTo>
                    <a:pt x="550278" y="464286"/>
                  </a:lnTo>
                  <a:lnTo>
                    <a:pt x="564730" y="465455"/>
                  </a:lnTo>
                  <a:lnTo>
                    <a:pt x="593483" y="461886"/>
                  </a:lnTo>
                  <a:lnTo>
                    <a:pt x="639660" y="447268"/>
                  </a:lnTo>
                  <a:lnTo>
                    <a:pt x="658863" y="444093"/>
                  </a:lnTo>
                  <a:lnTo>
                    <a:pt x="678053" y="447001"/>
                  </a:lnTo>
                  <a:lnTo>
                    <a:pt x="724217" y="461645"/>
                  </a:lnTo>
                  <a:lnTo>
                    <a:pt x="752983" y="465455"/>
                  </a:lnTo>
                  <a:lnTo>
                    <a:pt x="752983" y="408978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A3E3B6A-DCFB-4F38-8193-E793485B5DF3}"/>
              </a:ext>
            </a:extLst>
          </p:cNvPr>
          <p:cNvSpPr txBox="1"/>
          <p:nvPr/>
        </p:nvSpPr>
        <p:spPr>
          <a:xfrm>
            <a:off x="3009900" y="5717711"/>
            <a:ext cx="9829800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</a:rPr>
              <a:t>線上填報刪除計畫目標及課程設計，審查時無法看出各校辦理地點及課程前中後做什麼，所以</a:t>
            </a:r>
            <a:r>
              <a:rPr lang="en-US" altLang="zh-TW" sz="2800" b="1" dirty="0">
                <a:solidFill>
                  <a:srgbClr val="7030A0"/>
                </a:solidFill>
              </a:rPr>
              <a:t>2-1</a:t>
            </a:r>
            <a:r>
              <a:rPr lang="zh-TW" altLang="en-US" sz="2800" b="1" dirty="0">
                <a:solidFill>
                  <a:srgbClr val="7030A0"/>
                </a:solidFill>
              </a:rPr>
              <a:t>、</a:t>
            </a:r>
            <a:r>
              <a:rPr lang="en-US" altLang="zh-TW" sz="2800" b="1" dirty="0">
                <a:solidFill>
                  <a:srgbClr val="7030A0"/>
                </a:solidFill>
              </a:rPr>
              <a:t>2-3</a:t>
            </a:r>
            <a:r>
              <a:rPr lang="zh-TW" altLang="en-US" sz="2800" b="1" dirty="0">
                <a:solidFill>
                  <a:srgbClr val="7030A0"/>
                </a:solidFill>
              </a:rPr>
              <a:t>及計畫三學生海洋體驗課程申請學校需額外填寫課程設計表，以利現場審查。</a:t>
            </a: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C7D0055-5EC6-4F75-931E-47BCFDF1E776}"/>
              </a:ext>
            </a:extLst>
          </p:cNvPr>
          <p:cNvCxnSpPr>
            <a:cxnSpLocks/>
          </p:cNvCxnSpPr>
          <p:nvPr/>
        </p:nvCxnSpPr>
        <p:spPr>
          <a:xfrm flipH="1" flipV="1">
            <a:off x="7924800" y="4795954"/>
            <a:ext cx="495300" cy="8985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846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35" dirty="0"/>
              <a:t>計畫內容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03601" y="216788"/>
            <a:ext cx="4671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215" dirty="0">
                <a:solidFill>
                  <a:srgbClr val="9B6C3C"/>
                </a:solidFill>
                <a:latin typeface="Microsoft JhengHei"/>
                <a:cs typeface="Microsoft JhengHei"/>
              </a:rPr>
              <a:t>計畫二：辦理戶外教育課程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0791" y="1046962"/>
            <a:ext cx="4650105" cy="695325"/>
            <a:chOff x="240791" y="1046962"/>
            <a:chExt cx="4650105" cy="6953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791" y="1046962"/>
              <a:ext cx="4649724" cy="6949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3959" y="1067180"/>
              <a:ext cx="4568825" cy="614680"/>
            </a:xfrm>
            <a:custGeom>
              <a:avLst/>
              <a:gdLst/>
              <a:ahLst/>
              <a:cxnLst/>
              <a:rect l="l" t="t" r="r" b="b"/>
              <a:pathLst>
                <a:path w="4568825" h="614680">
                  <a:moveTo>
                    <a:pt x="4466221" y="0"/>
                  </a:moveTo>
                  <a:lnTo>
                    <a:pt x="102361" y="0"/>
                  </a:lnTo>
                  <a:lnTo>
                    <a:pt x="62520" y="8046"/>
                  </a:lnTo>
                  <a:lnTo>
                    <a:pt x="29983" y="29987"/>
                  </a:lnTo>
                  <a:lnTo>
                    <a:pt x="8044" y="62525"/>
                  </a:lnTo>
                  <a:lnTo>
                    <a:pt x="0" y="102362"/>
                  </a:lnTo>
                  <a:lnTo>
                    <a:pt x="0" y="511810"/>
                  </a:lnTo>
                  <a:lnTo>
                    <a:pt x="8044" y="551646"/>
                  </a:lnTo>
                  <a:lnTo>
                    <a:pt x="29983" y="584184"/>
                  </a:lnTo>
                  <a:lnTo>
                    <a:pt x="62520" y="606125"/>
                  </a:lnTo>
                  <a:lnTo>
                    <a:pt x="102361" y="614172"/>
                  </a:lnTo>
                  <a:lnTo>
                    <a:pt x="4466221" y="614172"/>
                  </a:lnTo>
                  <a:lnTo>
                    <a:pt x="4506111" y="606125"/>
                  </a:lnTo>
                  <a:lnTo>
                    <a:pt x="4538643" y="584184"/>
                  </a:lnTo>
                  <a:lnTo>
                    <a:pt x="4560554" y="551646"/>
                  </a:lnTo>
                  <a:lnTo>
                    <a:pt x="4568583" y="511810"/>
                  </a:lnTo>
                  <a:lnTo>
                    <a:pt x="4568583" y="102362"/>
                  </a:lnTo>
                  <a:lnTo>
                    <a:pt x="4560554" y="62525"/>
                  </a:lnTo>
                  <a:lnTo>
                    <a:pt x="4538643" y="29987"/>
                  </a:lnTo>
                  <a:lnTo>
                    <a:pt x="4506111" y="8046"/>
                  </a:lnTo>
                  <a:lnTo>
                    <a:pt x="4466221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25169" y="1192148"/>
            <a:ext cx="3289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65" dirty="0">
                <a:solidFill>
                  <a:srgbClr val="FFFFFF"/>
                </a:solidFill>
                <a:latin typeface="Microsoft JhengHei"/>
                <a:cs typeface="Microsoft JhengHei"/>
              </a:rPr>
              <a:t>2-</a:t>
            </a:r>
            <a:r>
              <a:rPr sz="2400" b="1" dirty="0">
                <a:solidFill>
                  <a:srgbClr val="FFFFFF"/>
                </a:solidFill>
                <a:latin typeface="Microsoft JhengHei"/>
                <a:cs typeface="Microsoft JhengHei"/>
              </a:rPr>
              <a:t>1</a:t>
            </a:r>
            <a:r>
              <a:rPr sz="2400" b="1" spc="165" dirty="0">
                <a:solidFill>
                  <a:srgbClr val="FFFFFF"/>
                </a:solidFill>
                <a:latin typeface="Microsoft JhengHei"/>
                <a:cs typeface="Microsoft JhengHei"/>
              </a:rPr>
              <a:t> 學校實施戶外教育</a:t>
            </a:r>
            <a:endParaRPr sz="2400" dirty="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68055" y="2675770"/>
            <a:ext cx="1466215" cy="652780"/>
            <a:chOff x="2939669" y="2989198"/>
            <a:chExt cx="1466215" cy="652780"/>
          </a:xfrm>
        </p:grpSpPr>
        <p:sp>
          <p:nvSpPr>
            <p:cNvPr id="10" name="object 10"/>
            <p:cNvSpPr/>
            <p:nvPr/>
          </p:nvSpPr>
          <p:spPr>
            <a:xfrm>
              <a:off x="2942209" y="2989198"/>
              <a:ext cx="1463675" cy="652780"/>
            </a:xfrm>
            <a:custGeom>
              <a:avLst/>
              <a:gdLst/>
              <a:ahLst/>
              <a:cxnLst/>
              <a:rect l="l" t="t" r="r" b="b"/>
              <a:pathLst>
                <a:path w="1463675" h="652779">
                  <a:moveTo>
                    <a:pt x="1354963" y="0"/>
                  </a:moveTo>
                  <a:lnTo>
                    <a:pt x="108839" y="0"/>
                  </a:lnTo>
                  <a:lnTo>
                    <a:pt x="66490" y="8538"/>
                  </a:lnTo>
                  <a:lnTo>
                    <a:pt x="31892" y="31829"/>
                  </a:lnTo>
                  <a:lnTo>
                    <a:pt x="8558" y="66383"/>
                  </a:lnTo>
                  <a:lnTo>
                    <a:pt x="0" y="108712"/>
                  </a:lnTo>
                  <a:lnTo>
                    <a:pt x="0" y="543814"/>
                  </a:lnTo>
                  <a:lnTo>
                    <a:pt x="8558" y="586142"/>
                  </a:lnTo>
                  <a:lnTo>
                    <a:pt x="31892" y="620696"/>
                  </a:lnTo>
                  <a:lnTo>
                    <a:pt x="66490" y="643987"/>
                  </a:lnTo>
                  <a:lnTo>
                    <a:pt x="108839" y="652526"/>
                  </a:lnTo>
                  <a:lnTo>
                    <a:pt x="1354963" y="652526"/>
                  </a:lnTo>
                  <a:lnTo>
                    <a:pt x="1397291" y="643987"/>
                  </a:lnTo>
                  <a:lnTo>
                    <a:pt x="1431845" y="620696"/>
                  </a:lnTo>
                  <a:lnTo>
                    <a:pt x="1455136" y="586142"/>
                  </a:lnTo>
                  <a:lnTo>
                    <a:pt x="1463675" y="543814"/>
                  </a:lnTo>
                  <a:lnTo>
                    <a:pt x="1463675" y="108712"/>
                  </a:lnTo>
                  <a:lnTo>
                    <a:pt x="1455136" y="66383"/>
                  </a:lnTo>
                  <a:lnTo>
                    <a:pt x="1431845" y="31829"/>
                  </a:lnTo>
                  <a:lnTo>
                    <a:pt x="1397291" y="8538"/>
                  </a:lnTo>
                  <a:lnTo>
                    <a:pt x="1354963" y="0"/>
                  </a:lnTo>
                  <a:close/>
                </a:path>
              </a:pathLst>
            </a:custGeom>
            <a:solidFill>
              <a:srgbClr val="F0DE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39669" y="2993389"/>
              <a:ext cx="275590" cy="282575"/>
            </a:xfrm>
            <a:custGeom>
              <a:avLst/>
              <a:gdLst/>
              <a:ahLst/>
              <a:cxnLst/>
              <a:rect l="l" t="t" r="r" b="b"/>
              <a:pathLst>
                <a:path w="275589" h="282575">
                  <a:moveTo>
                    <a:pt x="275589" y="0"/>
                  </a:moveTo>
                  <a:lnTo>
                    <a:pt x="0" y="0"/>
                  </a:lnTo>
                  <a:lnTo>
                    <a:pt x="0" y="282448"/>
                  </a:lnTo>
                  <a:lnTo>
                    <a:pt x="275589" y="0"/>
                  </a:lnTo>
                  <a:close/>
                </a:path>
              </a:pathLst>
            </a:custGeom>
            <a:solidFill>
              <a:srgbClr val="8460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49982" y="2839528"/>
            <a:ext cx="1104900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150" dirty="0">
                <a:solidFill>
                  <a:srgbClr val="252525"/>
                </a:solidFill>
                <a:latin typeface="Microsoft JhengHei"/>
                <a:cs typeface="Microsoft JhengHei"/>
              </a:rPr>
              <a:t>補助原則</a:t>
            </a:r>
            <a:endParaRPr sz="1950" dirty="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5557" y="3494573"/>
            <a:ext cx="5994342" cy="3861955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zh-TW" altLang="en-US" sz="1800" spc="150" dirty="0">
                <a:latin typeface="Microsoft JhengHei"/>
                <a:cs typeface="Microsoft JhengHei"/>
                <a:sym typeface="Wingdings" panose="05000000000000000000" pitchFamily="2" charset="2"/>
              </a:rPr>
              <a:t></a:t>
            </a:r>
            <a:r>
              <a:rPr sz="1800" b="1" spc="140" dirty="0">
                <a:solidFill>
                  <a:schemeClr val="tx1"/>
                </a:solidFill>
                <a:latin typeface="Microsoft JhengHei"/>
                <a:cs typeface="Microsoft JhengHei"/>
              </a:rPr>
              <a:t>每校以補助</a:t>
            </a:r>
            <a:r>
              <a:rPr sz="1800" b="1" spc="135" dirty="0">
                <a:solidFill>
                  <a:srgbClr val="FF0000"/>
                </a:solidFill>
                <a:latin typeface="Microsoft JhengHei"/>
                <a:cs typeface="Microsoft JhengHei"/>
              </a:rPr>
              <a:t>3</a:t>
            </a:r>
            <a:r>
              <a:rPr sz="1800" b="1" spc="140" dirty="0">
                <a:solidFill>
                  <a:srgbClr val="FF0000"/>
                </a:solidFill>
                <a:latin typeface="Microsoft JhengHei"/>
                <a:cs typeface="Microsoft JhengHei"/>
              </a:rPr>
              <a:t>萬元</a:t>
            </a:r>
            <a:r>
              <a:rPr sz="1800" b="1" spc="140" dirty="0">
                <a:solidFill>
                  <a:schemeClr val="tx1"/>
                </a:solidFill>
                <a:latin typeface="Microsoft JhengHei"/>
                <a:cs typeface="Microsoft JhengHei"/>
              </a:rPr>
              <a:t>為原則，並以</a:t>
            </a:r>
            <a:r>
              <a:rPr sz="1800" b="1" spc="-50" dirty="0">
                <a:solidFill>
                  <a:srgbClr val="FF0000"/>
                </a:solidFill>
                <a:latin typeface="Microsoft JhengHei"/>
                <a:cs typeface="Microsoft JhengHei"/>
              </a:rPr>
              <a:t>6</a:t>
            </a:r>
            <a:r>
              <a:rPr sz="1800" b="1" spc="150" dirty="0">
                <a:solidFill>
                  <a:srgbClr val="FF0000"/>
                </a:solidFill>
                <a:latin typeface="Microsoft JhengHei"/>
                <a:cs typeface="Microsoft JhengHei"/>
              </a:rPr>
              <a:t>萬元</a:t>
            </a:r>
            <a:r>
              <a:rPr sz="1800" b="1" spc="150" dirty="0">
                <a:solidFill>
                  <a:schemeClr val="tx1"/>
                </a:solidFill>
                <a:latin typeface="Microsoft JhengHei"/>
                <a:cs typeface="Microsoft JhengHei"/>
              </a:rPr>
              <a:t>為限</a:t>
            </a:r>
            <a:r>
              <a:rPr sz="1800" spc="-50" dirty="0">
                <a:solidFill>
                  <a:schemeClr val="tx1"/>
                </a:solidFill>
                <a:latin typeface="Microsoft JhengHei"/>
                <a:cs typeface="Microsoft JhengHei"/>
              </a:rPr>
              <a:t>。</a:t>
            </a:r>
            <a:endParaRPr lang="en-US" altLang="zh-TW" sz="1800" spc="-50" dirty="0">
              <a:solidFill>
                <a:schemeClr val="tx1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zh-TW" altLang="zh-TW" spc="-50" dirty="0">
                <a:latin typeface="Microsoft JhengHei"/>
                <a:cs typeface="Microsoft JhengHei"/>
                <a:sym typeface="Wingdings" panose="05000000000000000000" pitchFamily="2" charset="2"/>
              </a:rPr>
              <a:t></a:t>
            </a:r>
            <a:r>
              <a:rPr lang="zh-TW" altLang="en-US" b="1" spc="-50" dirty="0">
                <a:latin typeface="Microsoft JhengHei"/>
                <a:cs typeface="Microsoft JhengHei"/>
              </a:rPr>
              <a:t>如</a:t>
            </a:r>
            <a:r>
              <a:rPr lang="zh-TW" altLang="en-US" b="1" spc="-50" dirty="0">
                <a:solidFill>
                  <a:schemeClr val="tx1"/>
                </a:solidFill>
                <a:latin typeface="Microsoft JhengHei"/>
                <a:cs typeface="Microsoft JhengHei"/>
              </a:rPr>
              <a:t>申請校數太多，總金額超過教育部預算上限，</a:t>
            </a:r>
            <a:r>
              <a:rPr lang="zh-TW" altLang="en-US" b="1" spc="-50" dirty="0">
                <a:solidFill>
                  <a:srgbClr val="FF0000"/>
                </a:solidFill>
                <a:latin typeface="Microsoft JhengHei"/>
                <a:cs typeface="Microsoft JhengHei"/>
              </a:rPr>
              <a:t>會依計畫審</a:t>
            </a:r>
            <a:endParaRPr lang="en-US" altLang="zh-TW" b="1" spc="-50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zh-TW" altLang="en-US" b="1" spc="-50" dirty="0">
                <a:solidFill>
                  <a:srgbClr val="FF0000"/>
                </a:solidFill>
                <a:latin typeface="Microsoft JhengHei"/>
                <a:cs typeface="Microsoft JhengHei"/>
              </a:rPr>
              <a:t>   查積分及</a:t>
            </a:r>
            <a:r>
              <a:rPr lang="en-US" altLang="zh-TW" b="1" spc="-50" dirty="0">
                <a:solidFill>
                  <a:srgbClr val="FF0000"/>
                </a:solidFill>
                <a:latin typeface="Microsoft JhengHei"/>
                <a:cs typeface="Microsoft JhengHei"/>
              </a:rPr>
              <a:t>114</a:t>
            </a:r>
            <a:r>
              <a:rPr lang="zh-TW" altLang="en-US" b="1" spc="-50" dirty="0">
                <a:solidFill>
                  <a:srgbClr val="FF0000"/>
                </a:solidFill>
                <a:latin typeface="Microsoft JhengHei"/>
                <a:cs typeface="Microsoft JhengHei"/>
              </a:rPr>
              <a:t>學年度研習參與狀況刪減各校經費， </a:t>
            </a:r>
            <a:r>
              <a:rPr lang="zh-TW" altLang="en-US" b="1" spc="-50" dirty="0">
                <a:solidFill>
                  <a:schemeClr val="tx1"/>
                </a:solidFill>
                <a:latin typeface="Microsoft JhengHei"/>
                <a:cs typeface="Microsoft JhengHei"/>
              </a:rPr>
              <a:t>屆時計畫</a:t>
            </a:r>
            <a:endParaRPr lang="en-US" altLang="zh-TW" b="1" spc="-50" dirty="0">
              <a:solidFill>
                <a:schemeClr val="tx1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zh-TW" altLang="en-US" b="1" spc="-50" dirty="0">
                <a:solidFill>
                  <a:schemeClr val="tx1"/>
                </a:solidFill>
                <a:latin typeface="Microsoft JhengHei"/>
                <a:cs typeface="Microsoft JhengHei"/>
              </a:rPr>
              <a:t>   依核定經費公文實施。</a:t>
            </a:r>
            <a:endParaRPr lang="en-US" altLang="zh-TW" b="1" spc="-50" dirty="0">
              <a:solidFill>
                <a:schemeClr val="tx1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  <a:tabLst>
                <a:tab pos="298450" algn="l"/>
              </a:tabLst>
            </a:pPr>
            <a:r>
              <a:rPr lang="zh-TW" altLang="en-US" spc="-50" dirty="0">
                <a:latin typeface="Microsoft JhengHei"/>
                <a:cs typeface="Microsoft JhengHei"/>
                <a:sym typeface="Wingdings" panose="05000000000000000000" pitchFamily="2" charset="2"/>
              </a:rPr>
              <a:t></a:t>
            </a:r>
            <a:r>
              <a:rPr lang="zh-TW" altLang="en-US" b="1" spc="-50" dirty="0">
                <a:solidFill>
                  <a:schemeClr val="tx1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學校戶外教育體驗地點</a:t>
            </a:r>
            <a:r>
              <a:rPr lang="zh-TW" altLang="en-US" sz="1800" b="1" spc="150" dirty="0">
                <a:latin typeface="Microsoft JhengHei"/>
                <a:cs typeface="Microsoft JhengHei"/>
              </a:rPr>
              <a:t>以</a:t>
            </a:r>
            <a:r>
              <a:rPr lang="zh-TW" altLang="en-US" sz="1800" b="1" spc="125" dirty="0">
                <a:solidFill>
                  <a:srgbClr val="C0504D"/>
                </a:solidFill>
                <a:latin typeface="Microsoft JhengHei"/>
                <a:cs typeface="Microsoft JhengHei"/>
              </a:rPr>
              <a:t>「</a:t>
            </a:r>
            <a:r>
              <a:rPr lang="zh-TW" altLang="en-US" sz="1800" b="1" spc="125" dirty="0">
                <a:solidFill>
                  <a:srgbClr val="FF0000"/>
                </a:solidFill>
                <a:latin typeface="Microsoft JhengHei"/>
                <a:cs typeface="Microsoft JhengHei"/>
              </a:rPr>
              <a:t>南投縣戶外教育及海洋教育</a:t>
            </a:r>
            <a:endParaRPr lang="en-US" altLang="zh-TW" sz="1800" b="1" spc="125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700">
              <a:spcBef>
                <a:spcPts val="1175"/>
              </a:spcBef>
              <a:tabLst>
                <a:tab pos="298450" algn="l"/>
              </a:tabLst>
            </a:pPr>
            <a:r>
              <a:rPr lang="zh-TW" altLang="en-US" b="1" spc="125" dirty="0">
                <a:solidFill>
                  <a:srgbClr val="FF0000"/>
                </a:solidFill>
                <a:latin typeface="Microsoft JhengHei"/>
                <a:cs typeface="Microsoft JhengHei"/>
              </a:rPr>
              <a:t>  </a:t>
            </a:r>
            <a:r>
              <a:rPr lang="zh-TW" altLang="en-US" sz="1800" b="1" spc="125" dirty="0">
                <a:solidFill>
                  <a:srgbClr val="FF0000"/>
                </a:solidFill>
                <a:latin typeface="Microsoft JhengHei"/>
                <a:cs typeface="Microsoft JhengHei"/>
              </a:rPr>
              <a:t>資源網</a:t>
            </a:r>
            <a:r>
              <a:rPr lang="zh-TW" altLang="en-US" sz="1800" b="1" spc="125" dirty="0">
                <a:solidFill>
                  <a:srgbClr val="C0504D"/>
                </a:solidFill>
                <a:latin typeface="Microsoft JhengHei"/>
                <a:cs typeface="Microsoft JhengHei"/>
              </a:rPr>
              <a:t>」</a:t>
            </a:r>
            <a:r>
              <a:rPr lang="zh-TW" altLang="en-US" sz="1800" b="1" spc="125" dirty="0">
                <a:solidFill>
                  <a:srgbClr val="FF0000"/>
                </a:solidFill>
                <a:latin typeface="Microsoft JhengHei"/>
                <a:cs typeface="Microsoft JhengHei"/>
              </a:rPr>
              <a:t>網站上的縣內學習場域為主</a:t>
            </a:r>
            <a:r>
              <a:rPr lang="zh-TW" altLang="en-US" b="1" spc="-50" dirty="0">
                <a:solidFill>
                  <a:srgbClr val="FF0000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。</a:t>
            </a:r>
            <a:endParaRPr lang="en-US" altLang="zh-TW" b="1" spc="-50" dirty="0">
              <a:solidFill>
                <a:srgbClr val="FF0000"/>
              </a:solidFill>
              <a:latin typeface="Microsoft JhengHei"/>
              <a:cs typeface="Microsoft JhengHei"/>
              <a:sym typeface="Wingdings" panose="05000000000000000000" pitchFamily="2" charset="2"/>
            </a:endParaRPr>
          </a:p>
          <a:p>
            <a:pPr marL="12700">
              <a:spcBef>
                <a:spcPts val="1175"/>
              </a:spcBef>
              <a:tabLst>
                <a:tab pos="298450" algn="l"/>
              </a:tabLst>
            </a:pPr>
            <a:r>
              <a:rPr lang="zh-TW" altLang="zh-TW" b="1" spc="-50" dirty="0">
                <a:solidFill>
                  <a:schemeClr val="tx1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</a:t>
            </a:r>
            <a:r>
              <a:rPr lang="zh-TW" altLang="en-US" b="1" spc="-50" dirty="0">
                <a:solidFill>
                  <a:schemeClr val="tx1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經費編列之合宜性。</a:t>
            </a:r>
          </a:p>
          <a:p>
            <a:pPr marL="12700">
              <a:spcBef>
                <a:spcPts val="1175"/>
              </a:spcBef>
              <a:tabLst>
                <a:tab pos="298450" algn="l"/>
              </a:tabLst>
            </a:pPr>
            <a:endParaRPr lang="en-US" altLang="zh-TW" spc="-50" dirty="0">
              <a:solidFill>
                <a:srgbClr val="FF0000"/>
              </a:solidFill>
              <a:latin typeface="Microsoft JhengHei"/>
              <a:cs typeface="Microsoft JhengHei"/>
              <a:sym typeface="Wingdings" panose="05000000000000000000" pitchFamily="2" charset="2"/>
            </a:endParaRPr>
          </a:p>
          <a:p>
            <a:pPr marL="299085">
              <a:lnSpc>
                <a:spcPct val="100000"/>
              </a:lnSpc>
              <a:spcBef>
                <a:spcPts val="1080"/>
              </a:spcBef>
            </a:pPr>
            <a:endParaRPr sz="1800" dirty="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876339" y="2594416"/>
            <a:ext cx="3408679" cy="4232910"/>
            <a:chOff x="6847522" y="3030219"/>
            <a:chExt cx="3408679" cy="4232910"/>
          </a:xfrm>
        </p:grpSpPr>
        <p:sp>
          <p:nvSpPr>
            <p:cNvPr id="15" name="object 15"/>
            <p:cNvSpPr/>
            <p:nvPr/>
          </p:nvSpPr>
          <p:spPr>
            <a:xfrm>
              <a:off x="6852284" y="3179444"/>
              <a:ext cx="0" cy="4079240"/>
            </a:xfrm>
            <a:custGeom>
              <a:avLst/>
              <a:gdLst/>
              <a:ahLst/>
              <a:cxnLst/>
              <a:rect l="l" t="t" r="r" b="b"/>
              <a:pathLst>
                <a:path h="4079240">
                  <a:moveTo>
                    <a:pt x="0" y="0"/>
                  </a:moveTo>
                  <a:lnTo>
                    <a:pt x="0" y="4078795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45651" y="3030219"/>
              <a:ext cx="1610360" cy="652780"/>
            </a:xfrm>
            <a:custGeom>
              <a:avLst/>
              <a:gdLst/>
              <a:ahLst/>
              <a:cxnLst/>
              <a:rect l="l" t="t" r="r" b="b"/>
              <a:pathLst>
                <a:path w="1610359" h="652779">
                  <a:moveTo>
                    <a:pt x="1501521" y="0"/>
                  </a:moveTo>
                  <a:lnTo>
                    <a:pt x="108839" y="0"/>
                  </a:lnTo>
                  <a:lnTo>
                    <a:pt x="66490" y="8538"/>
                  </a:lnTo>
                  <a:lnTo>
                    <a:pt x="31892" y="31829"/>
                  </a:lnTo>
                  <a:lnTo>
                    <a:pt x="8558" y="66383"/>
                  </a:lnTo>
                  <a:lnTo>
                    <a:pt x="0" y="108712"/>
                  </a:lnTo>
                  <a:lnTo>
                    <a:pt x="0" y="543687"/>
                  </a:lnTo>
                  <a:lnTo>
                    <a:pt x="8558" y="586035"/>
                  </a:lnTo>
                  <a:lnTo>
                    <a:pt x="31892" y="620633"/>
                  </a:lnTo>
                  <a:lnTo>
                    <a:pt x="66490" y="643967"/>
                  </a:lnTo>
                  <a:lnTo>
                    <a:pt x="108839" y="652526"/>
                  </a:lnTo>
                  <a:lnTo>
                    <a:pt x="1501521" y="652526"/>
                  </a:lnTo>
                  <a:lnTo>
                    <a:pt x="1543849" y="643967"/>
                  </a:lnTo>
                  <a:lnTo>
                    <a:pt x="1578403" y="620633"/>
                  </a:lnTo>
                  <a:lnTo>
                    <a:pt x="1601694" y="586035"/>
                  </a:lnTo>
                  <a:lnTo>
                    <a:pt x="1610232" y="543687"/>
                  </a:lnTo>
                  <a:lnTo>
                    <a:pt x="1610232" y="108712"/>
                  </a:lnTo>
                  <a:lnTo>
                    <a:pt x="1601694" y="66383"/>
                  </a:lnTo>
                  <a:lnTo>
                    <a:pt x="1578403" y="31829"/>
                  </a:lnTo>
                  <a:lnTo>
                    <a:pt x="1543849" y="8538"/>
                  </a:lnTo>
                  <a:lnTo>
                    <a:pt x="1501521" y="0"/>
                  </a:lnTo>
                  <a:close/>
                </a:path>
              </a:pathLst>
            </a:custGeom>
            <a:solidFill>
              <a:srgbClr val="F0DE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643746" y="3034410"/>
              <a:ext cx="205740" cy="282575"/>
            </a:xfrm>
            <a:custGeom>
              <a:avLst/>
              <a:gdLst/>
              <a:ahLst/>
              <a:cxnLst/>
              <a:rect l="l" t="t" r="r" b="b"/>
              <a:pathLst>
                <a:path w="205740" h="282575">
                  <a:moveTo>
                    <a:pt x="205231" y="0"/>
                  </a:moveTo>
                  <a:lnTo>
                    <a:pt x="0" y="0"/>
                  </a:lnTo>
                  <a:lnTo>
                    <a:pt x="0" y="282448"/>
                  </a:lnTo>
                  <a:lnTo>
                    <a:pt x="205231" y="0"/>
                  </a:lnTo>
                  <a:close/>
                </a:path>
              </a:pathLst>
            </a:custGeom>
            <a:solidFill>
              <a:srgbClr val="8460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962945" y="2790927"/>
            <a:ext cx="1104900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150" dirty="0">
                <a:solidFill>
                  <a:srgbClr val="252525"/>
                </a:solidFill>
                <a:latin typeface="Microsoft JhengHei"/>
                <a:cs typeface="Microsoft JhengHei"/>
              </a:rPr>
              <a:t>檢核條件</a:t>
            </a:r>
            <a:endParaRPr sz="1950" dirty="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4244" y="3494573"/>
            <a:ext cx="5667852" cy="29367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lang="zh-TW" altLang="en-US" sz="1800" b="1" spc="70" dirty="0">
                <a:solidFill>
                  <a:schemeClr val="tx1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  </a:t>
            </a:r>
            <a:r>
              <a:rPr sz="1800" b="1" spc="70" dirty="0" err="1">
                <a:solidFill>
                  <a:srgbClr val="FF0000"/>
                </a:solidFill>
                <a:latin typeface="Microsoft JhengHei"/>
                <a:cs typeface="Microsoft JhengHei"/>
              </a:rPr>
              <a:t>非山非市</a:t>
            </a:r>
            <a:r>
              <a:rPr lang="zh-TW" altLang="en-US" sz="1800" b="1" spc="70" dirty="0">
                <a:solidFill>
                  <a:srgbClr val="FF0000"/>
                </a:solidFill>
                <a:latin typeface="Microsoft JhengHei"/>
                <a:cs typeface="Microsoft JhengHei"/>
              </a:rPr>
              <a:t>、一般地區及</a:t>
            </a:r>
            <a:r>
              <a:rPr lang="zh-TW" altLang="en-US" sz="1800" b="1" spc="40" dirty="0">
                <a:solidFill>
                  <a:srgbClr val="FF0000"/>
                </a:solidFill>
                <a:latin typeface="Microsoft JhengHei"/>
                <a:cs typeface="Microsoft JhengHei"/>
              </a:rPr>
              <a:t>偏遠地區</a:t>
            </a:r>
            <a:r>
              <a:rPr lang="zh-TW" altLang="en-US" sz="1800" b="1" dirty="0">
                <a:solidFill>
                  <a:srgbClr val="FF0000"/>
                </a:solidFill>
                <a:latin typeface="Microsoft JhengHei"/>
                <a:cs typeface="Microsoft JhengHei"/>
              </a:rPr>
              <a:t>學校皆可申請</a:t>
            </a:r>
            <a:r>
              <a:rPr sz="1800" b="1" spc="-50" dirty="0">
                <a:solidFill>
                  <a:srgbClr val="FF0000"/>
                </a:solidFill>
                <a:latin typeface="Microsoft JhengHei"/>
                <a:cs typeface="Microsoft JhengHei"/>
              </a:rPr>
              <a:t>。</a:t>
            </a:r>
            <a:endParaRPr sz="1800" b="1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Font typeface="Wingdings"/>
              <a:buChar char=""/>
              <a:tabLst>
                <a:tab pos="354965" algn="l"/>
              </a:tabLst>
            </a:pPr>
            <a:r>
              <a:rPr sz="1800" dirty="0">
                <a:latin typeface="Microsoft JhengHei"/>
                <a:cs typeface="Microsoft JhengHei"/>
              </a:rPr>
              <a:t>訂有</a:t>
            </a:r>
            <a:r>
              <a:rPr sz="1800" b="1" dirty="0">
                <a:solidFill>
                  <a:srgbClr val="C0504D"/>
                </a:solidFill>
                <a:latin typeface="Microsoft JhengHei"/>
                <a:cs typeface="Microsoft JhengHei"/>
              </a:rPr>
              <a:t>經濟弱勢</a:t>
            </a:r>
            <a:r>
              <a:rPr sz="1800" spc="-10" dirty="0">
                <a:latin typeface="Microsoft JhengHei"/>
                <a:cs typeface="Microsoft JhengHei"/>
              </a:rPr>
              <a:t>學生參與機制。</a:t>
            </a:r>
            <a:endParaRPr sz="1800" dirty="0">
              <a:latin typeface="Microsoft JhengHei"/>
              <a:cs typeface="Microsoft JhengHei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Font typeface="Wingdings"/>
              <a:buChar char=""/>
              <a:tabLst>
                <a:tab pos="354965" algn="l"/>
              </a:tabLst>
            </a:pPr>
            <a:r>
              <a:rPr sz="1800" spc="-5" dirty="0">
                <a:latin typeface="Microsoft JhengHei"/>
                <a:cs typeface="Microsoft JhengHei"/>
              </a:rPr>
              <a:t>計畫參與學生佔全校學生人數之涵蓋比率。</a:t>
            </a:r>
            <a:endParaRPr sz="1800" dirty="0">
              <a:latin typeface="Microsoft JhengHei"/>
              <a:cs typeface="Microsoft JhengHei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Font typeface="Wingdings"/>
              <a:buChar char=""/>
              <a:tabLst>
                <a:tab pos="354965" algn="l"/>
              </a:tabLst>
            </a:pPr>
            <a:r>
              <a:rPr lang="zh-TW" altLang="en-US" b="1" dirty="0">
                <a:latin typeface="Microsoft JhengHei"/>
                <a:cs typeface="Microsoft JhengHei"/>
              </a:rPr>
              <a:t>實施場域以「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cs typeface="Microsoft JhengHei"/>
              </a:rPr>
              <a:t>南投縣戶外教育及海洋教育資源網」網</a:t>
            </a:r>
            <a:endParaRPr lang="en-US" altLang="zh-TW" b="1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  <a:tabLst>
                <a:tab pos="354965" algn="l"/>
              </a:tabLst>
            </a:pPr>
            <a:r>
              <a:rPr lang="zh-TW" altLang="en-US" b="1" dirty="0">
                <a:solidFill>
                  <a:srgbClr val="FF0000"/>
                </a:solidFill>
                <a:latin typeface="Microsoft JhengHei"/>
                <a:cs typeface="Microsoft JhengHei"/>
              </a:rPr>
              <a:t>      站上的學習場域為主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cs typeface="Microsoft JhengHei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cs typeface="Microsoft JhengHei"/>
              </a:rPr>
              <a:t>目前有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cs typeface="Microsoft JhengHei"/>
              </a:rPr>
              <a:t>68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cs typeface="Microsoft JhengHei"/>
              </a:rPr>
              <a:t>各場域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cs typeface="Microsoft JhengHei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cs typeface="Microsoft JhengHei"/>
              </a:rPr>
              <a:t>。</a:t>
            </a:r>
            <a:endParaRPr lang="en-US" altLang="zh-TW" b="1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 panose="05000000000000000000" pitchFamily="2" charset="2"/>
              <a:buChar char="n"/>
              <a:tabLst>
                <a:tab pos="354965" algn="l"/>
              </a:tabLst>
            </a:pPr>
            <a:r>
              <a:rPr sz="1800" dirty="0" err="1">
                <a:latin typeface="Microsoft JhengHei"/>
                <a:cs typeface="Microsoft JhengHei"/>
              </a:rPr>
              <a:t>安全</a:t>
            </a:r>
            <a:r>
              <a:rPr sz="1800" b="1" dirty="0" err="1">
                <a:solidFill>
                  <a:srgbClr val="C0504D"/>
                </a:solidFill>
                <a:latin typeface="Microsoft JhengHei"/>
                <a:cs typeface="Microsoft JhengHei"/>
              </a:rPr>
              <a:t>風險管理機制</a:t>
            </a:r>
            <a:r>
              <a:rPr sz="1800" spc="-10" dirty="0" err="1">
                <a:latin typeface="Microsoft JhengHei"/>
                <a:cs typeface="Microsoft JhengHei"/>
              </a:rPr>
              <a:t>之完善程度</a:t>
            </a:r>
            <a:r>
              <a:rPr sz="1800" spc="-10" dirty="0">
                <a:latin typeface="Microsoft JhengHei"/>
                <a:cs typeface="Microsoft JhengHei"/>
              </a:rPr>
              <a:t>。</a:t>
            </a:r>
            <a:endParaRPr lang="en-US" altLang="zh-TW" sz="1800" spc="-10" dirty="0">
              <a:latin typeface="Microsoft JhengHei"/>
              <a:cs typeface="Microsoft JhengHei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 panose="05000000000000000000" pitchFamily="2" charset="2"/>
              <a:buChar char="n"/>
              <a:tabLst>
                <a:tab pos="354965" algn="l"/>
              </a:tabLst>
            </a:pPr>
            <a:r>
              <a:rPr lang="zh-TW" altLang="en-US" dirty="0">
                <a:solidFill>
                  <a:srgbClr val="FF0000"/>
                </a:solidFill>
                <a:latin typeface="Microsoft JhengHei"/>
                <a:cs typeface="Microsoft JhengHei"/>
              </a:rPr>
              <a:t>審查表如附件。</a:t>
            </a:r>
            <a:endParaRPr sz="1800" dirty="0">
              <a:solidFill>
                <a:srgbClr val="FF0000"/>
              </a:solidFill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94881" y="1815591"/>
            <a:ext cx="11551920" cy="643255"/>
            <a:chOff x="294881" y="1815591"/>
            <a:chExt cx="11551920" cy="643255"/>
          </a:xfrm>
        </p:grpSpPr>
        <p:sp>
          <p:nvSpPr>
            <p:cNvPr id="21" name="object 21"/>
            <p:cNvSpPr/>
            <p:nvPr/>
          </p:nvSpPr>
          <p:spPr>
            <a:xfrm>
              <a:off x="307581" y="1828291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11464429" y="0"/>
                  </a:moveTo>
                  <a:lnTo>
                    <a:pt x="61734" y="0"/>
                  </a:lnTo>
                  <a:lnTo>
                    <a:pt x="37702" y="4857"/>
                  </a:lnTo>
                  <a:lnTo>
                    <a:pt x="18080" y="18097"/>
                  </a:lnTo>
                  <a:lnTo>
                    <a:pt x="4850" y="37719"/>
                  </a:lnTo>
                  <a:lnTo>
                    <a:pt x="0" y="61722"/>
                  </a:lnTo>
                  <a:lnTo>
                    <a:pt x="0" y="555625"/>
                  </a:lnTo>
                  <a:lnTo>
                    <a:pt x="4850" y="579681"/>
                  </a:lnTo>
                  <a:lnTo>
                    <a:pt x="18080" y="599297"/>
                  </a:lnTo>
                  <a:lnTo>
                    <a:pt x="37702" y="612507"/>
                  </a:lnTo>
                  <a:lnTo>
                    <a:pt x="61734" y="617347"/>
                  </a:lnTo>
                  <a:lnTo>
                    <a:pt x="11464429" y="617347"/>
                  </a:lnTo>
                  <a:lnTo>
                    <a:pt x="11488486" y="612507"/>
                  </a:lnTo>
                  <a:lnTo>
                    <a:pt x="11508101" y="599297"/>
                  </a:lnTo>
                  <a:lnTo>
                    <a:pt x="11521311" y="579681"/>
                  </a:lnTo>
                  <a:lnTo>
                    <a:pt x="11526151" y="555625"/>
                  </a:lnTo>
                  <a:lnTo>
                    <a:pt x="11526151" y="61722"/>
                  </a:lnTo>
                  <a:lnTo>
                    <a:pt x="11521311" y="37719"/>
                  </a:lnTo>
                  <a:lnTo>
                    <a:pt x="11508101" y="18097"/>
                  </a:lnTo>
                  <a:lnTo>
                    <a:pt x="11488486" y="4857"/>
                  </a:lnTo>
                  <a:lnTo>
                    <a:pt x="11464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07581" y="1828291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0" y="61722"/>
                  </a:moveTo>
                  <a:lnTo>
                    <a:pt x="4850" y="37719"/>
                  </a:lnTo>
                  <a:lnTo>
                    <a:pt x="18080" y="18097"/>
                  </a:lnTo>
                  <a:lnTo>
                    <a:pt x="37702" y="4857"/>
                  </a:lnTo>
                  <a:lnTo>
                    <a:pt x="61734" y="0"/>
                  </a:lnTo>
                  <a:lnTo>
                    <a:pt x="11464429" y="0"/>
                  </a:lnTo>
                  <a:lnTo>
                    <a:pt x="11488486" y="4857"/>
                  </a:lnTo>
                  <a:lnTo>
                    <a:pt x="11508101" y="18097"/>
                  </a:lnTo>
                  <a:lnTo>
                    <a:pt x="11521311" y="37719"/>
                  </a:lnTo>
                  <a:lnTo>
                    <a:pt x="11526151" y="61722"/>
                  </a:lnTo>
                  <a:lnTo>
                    <a:pt x="11526151" y="555625"/>
                  </a:lnTo>
                  <a:lnTo>
                    <a:pt x="11521311" y="579681"/>
                  </a:lnTo>
                  <a:lnTo>
                    <a:pt x="11508101" y="599297"/>
                  </a:lnTo>
                  <a:lnTo>
                    <a:pt x="11488486" y="612507"/>
                  </a:lnTo>
                  <a:lnTo>
                    <a:pt x="11464429" y="617347"/>
                  </a:lnTo>
                  <a:lnTo>
                    <a:pt x="61734" y="617347"/>
                  </a:lnTo>
                  <a:lnTo>
                    <a:pt x="37702" y="612507"/>
                  </a:lnTo>
                  <a:lnTo>
                    <a:pt x="18080" y="599297"/>
                  </a:lnTo>
                  <a:lnTo>
                    <a:pt x="4850" y="579681"/>
                  </a:lnTo>
                  <a:lnTo>
                    <a:pt x="0" y="555625"/>
                  </a:lnTo>
                  <a:lnTo>
                    <a:pt x="0" y="61722"/>
                  </a:lnTo>
                  <a:close/>
                </a:path>
              </a:pathLst>
            </a:custGeom>
            <a:ln w="25400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93547" y="1958085"/>
            <a:ext cx="109524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1F487C"/>
                </a:solidFill>
                <a:latin typeface="Microsoft JhengHei"/>
                <a:cs typeface="Microsoft JhengHei"/>
              </a:rPr>
              <a:t>內涵：結合中央及地方發展之體驗學習路線，鼓勵學校結合校本課程辦理戶外教育，進行城鄉交流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846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35" dirty="0"/>
              <a:t>計畫內容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03601" y="216788"/>
            <a:ext cx="4671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215" dirty="0">
                <a:solidFill>
                  <a:srgbClr val="9B6C3C"/>
                </a:solidFill>
                <a:latin typeface="Microsoft JhengHei"/>
                <a:cs typeface="Microsoft JhengHei"/>
              </a:rPr>
              <a:t>計畫二：辦理戶外教育課程</a:t>
            </a:r>
            <a:endParaRPr sz="2800" dirty="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5928" y="1013472"/>
            <a:ext cx="4650105" cy="619125"/>
            <a:chOff x="185928" y="1013472"/>
            <a:chExt cx="4650105" cy="6191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928" y="1013472"/>
              <a:ext cx="4649724" cy="618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371" y="1033271"/>
              <a:ext cx="4568825" cy="537845"/>
            </a:xfrm>
            <a:custGeom>
              <a:avLst/>
              <a:gdLst/>
              <a:ahLst/>
              <a:cxnLst/>
              <a:rect l="l" t="t" r="r" b="b"/>
              <a:pathLst>
                <a:path w="4568825" h="537844">
                  <a:moveTo>
                    <a:pt x="4479010" y="0"/>
                  </a:moveTo>
                  <a:lnTo>
                    <a:pt x="89623" y="0"/>
                  </a:lnTo>
                  <a:lnTo>
                    <a:pt x="54735" y="7044"/>
                  </a:lnTo>
                  <a:lnTo>
                    <a:pt x="26247" y="26257"/>
                  </a:lnTo>
                  <a:lnTo>
                    <a:pt x="7042" y="54756"/>
                  </a:lnTo>
                  <a:lnTo>
                    <a:pt x="0" y="89662"/>
                  </a:lnTo>
                  <a:lnTo>
                    <a:pt x="0" y="448056"/>
                  </a:lnTo>
                  <a:lnTo>
                    <a:pt x="7042" y="482961"/>
                  </a:lnTo>
                  <a:lnTo>
                    <a:pt x="26247" y="511460"/>
                  </a:lnTo>
                  <a:lnTo>
                    <a:pt x="54735" y="530673"/>
                  </a:lnTo>
                  <a:lnTo>
                    <a:pt x="89623" y="537718"/>
                  </a:lnTo>
                  <a:lnTo>
                    <a:pt x="4479010" y="537718"/>
                  </a:lnTo>
                  <a:lnTo>
                    <a:pt x="4513915" y="530673"/>
                  </a:lnTo>
                  <a:lnTo>
                    <a:pt x="4542415" y="511460"/>
                  </a:lnTo>
                  <a:lnTo>
                    <a:pt x="4561628" y="482961"/>
                  </a:lnTo>
                  <a:lnTo>
                    <a:pt x="4568672" y="448056"/>
                  </a:lnTo>
                  <a:lnTo>
                    <a:pt x="4568672" y="89662"/>
                  </a:lnTo>
                  <a:lnTo>
                    <a:pt x="4561628" y="54756"/>
                  </a:lnTo>
                  <a:lnTo>
                    <a:pt x="4542415" y="26257"/>
                  </a:lnTo>
                  <a:lnTo>
                    <a:pt x="4513915" y="7044"/>
                  </a:lnTo>
                  <a:lnTo>
                    <a:pt x="4479010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3663" y="1125473"/>
            <a:ext cx="377571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75" dirty="0">
                <a:solidFill>
                  <a:srgbClr val="FFFFFF"/>
                </a:solidFill>
                <a:latin typeface="Microsoft JhengHei"/>
                <a:cs typeface="Microsoft JhengHei"/>
              </a:rPr>
              <a:t>2</a:t>
            </a:r>
            <a:r>
              <a:rPr sz="1950" b="1" spc="-125" dirty="0">
                <a:solidFill>
                  <a:srgbClr val="FFFFFF"/>
                </a:solidFill>
                <a:latin typeface="Microsoft JhengHei"/>
                <a:cs typeface="Microsoft JhengHei"/>
              </a:rPr>
              <a:t>- </a:t>
            </a:r>
            <a:r>
              <a:rPr sz="1950" b="1" dirty="0">
                <a:solidFill>
                  <a:srgbClr val="FFFFFF"/>
                </a:solidFill>
                <a:latin typeface="Microsoft JhengHei"/>
                <a:cs typeface="Microsoft JhengHei"/>
              </a:rPr>
              <a:t>2</a:t>
            </a:r>
            <a:r>
              <a:rPr sz="1950" b="1" spc="130" dirty="0">
                <a:solidFill>
                  <a:srgbClr val="FFFFFF"/>
                </a:solidFill>
                <a:latin typeface="Microsoft JhengHei"/>
                <a:cs typeface="Microsoft JhengHei"/>
              </a:rPr>
              <a:t> 學校推展優質戶外教育路線</a:t>
            </a:r>
            <a:endParaRPr sz="195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32607" y="2768599"/>
            <a:ext cx="1466215" cy="652780"/>
            <a:chOff x="2832607" y="2768599"/>
            <a:chExt cx="1466215" cy="652780"/>
          </a:xfrm>
        </p:grpSpPr>
        <p:sp>
          <p:nvSpPr>
            <p:cNvPr id="10" name="object 10"/>
            <p:cNvSpPr/>
            <p:nvPr/>
          </p:nvSpPr>
          <p:spPr>
            <a:xfrm>
              <a:off x="2835147" y="2768599"/>
              <a:ext cx="1463675" cy="652780"/>
            </a:xfrm>
            <a:custGeom>
              <a:avLst/>
              <a:gdLst/>
              <a:ahLst/>
              <a:cxnLst/>
              <a:rect l="l" t="t" r="r" b="b"/>
              <a:pathLst>
                <a:path w="1463675" h="652779">
                  <a:moveTo>
                    <a:pt x="1354836" y="0"/>
                  </a:moveTo>
                  <a:lnTo>
                    <a:pt x="108712" y="0"/>
                  </a:lnTo>
                  <a:lnTo>
                    <a:pt x="66383" y="8558"/>
                  </a:lnTo>
                  <a:lnTo>
                    <a:pt x="31829" y="31892"/>
                  </a:lnTo>
                  <a:lnTo>
                    <a:pt x="8538" y="66490"/>
                  </a:lnTo>
                  <a:lnTo>
                    <a:pt x="0" y="108839"/>
                  </a:lnTo>
                  <a:lnTo>
                    <a:pt x="0" y="543814"/>
                  </a:lnTo>
                  <a:lnTo>
                    <a:pt x="8538" y="586162"/>
                  </a:lnTo>
                  <a:lnTo>
                    <a:pt x="31829" y="620760"/>
                  </a:lnTo>
                  <a:lnTo>
                    <a:pt x="66383" y="644094"/>
                  </a:lnTo>
                  <a:lnTo>
                    <a:pt x="108712" y="652653"/>
                  </a:lnTo>
                  <a:lnTo>
                    <a:pt x="1354836" y="652653"/>
                  </a:lnTo>
                  <a:lnTo>
                    <a:pt x="1397184" y="644094"/>
                  </a:lnTo>
                  <a:lnTo>
                    <a:pt x="1431782" y="620760"/>
                  </a:lnTo>
                  <a:lnTo>
                    <a:pt x="1455116" y="586162"/>
                  </a:lnTo>
                  <a:lnTo>
                    <a:pt x="1463675" y="543814"/>
                  </a:lnTo>
                  <a:lnTo>
                    <a:pt x="1463675" y="108839"/>
                  </a:lnTo>
                  <a:lnTo>
                    <a:pt x="1455116" y="66490"/>
                  </a:lnTo>
                  <a:lnTo>
                    <a:pt x="1431782" y="31892"/>
                  </a:lnTo>
                  <a:lnTo>
                    <a:pt x="1397184" y="8558"/>
                  </a:lnTo>
                  <a:lnTo>
                    <a:pt x="1354836" y="0"/>
                  </a:lnTo>
                  <a:close/>
                </a:path>
              </a:pathLst>
            </a:custGeom>
            <a:solidFill>
              <a:srgbClr val="F0DE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32607" y="2772790"/>
              <a:ext cx="275590" cy="282575"/>
            </a:xfrm>
            <a:custGeom>
              <a:avLst/>
              <a:gdLst/>
              <a:ahLst/>
              <a:cxnLst/>
              <a:rect l="l" t="t" r="r" b="b"/>
              <a:pathLst>
                <a:path w="275589" h="282575">
                  <a:moveTo>
                    <a:pt x="275463" y="0"/>
                  </a:moveTo>
                  <a:lnTo>
                    <a:pt x="0" y="0"/>
                  </a:lnTo>
                  <a:lnTo>
                    <a:pt x="0" y="282575"/>
                  </a:lnTo>
                  <a:lnTo>
                    <a:pt x="275463" y="0"/>
                  </a:lnTo>
                  <a:close/>
                </a:path>
              </a:pathLst>
            </a:custGeom>
            <a:solidFill>
              <a:srgbClr val="8460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53588" y="2964306"/>
            <a:ext cx="11049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150" dirty="0">
                <a:solidFill>
                  <a:srgbClr val="252525"/>
                </a:solidFill>
                <a:latin typeface="Microsoft JhengHei"/>
                <a:cs typeface="Microsoft JhengHei"/>
              </a:rPr>
              <a:t>補助原則</a:t>
            </a:r>
            <a:endParaRPr sz="195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716991" y="3666189"/>
            <a:ext cx="5765800" cy="329167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85"/>
              </a:spcBef>
              <a:buFont typeface="Wingdings"/>
              <a:buChar char=""/>
              <a:tabLst>
                <a:tab pos="299085" algn="l"/>
              </a:tabLst>
            </a:pPr>
            <a:r>
              <a:rPr b="0" spc="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每校以</a:t>
            </a:r>
            <a:r>
              <a:rPr spc="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最高補助</a:t>
            </a:r>
            <a:r>
              <a:rPr spc="13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spc="14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b="0" spc="14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，其中</a:t>
            </a:r>
            <a:r>
              <a:rPr spc="14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資本門經費以</a:t>
            </a:r>
            <a:r>
              <a:rPr spc="10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40%</a:t>
            </a:r>
          </a:p>
          <a:p>
            <a:pPr marL="299085">
              <a:lnSpc>
                <a:spcPct val="100000"/>
              </a:lnSpc>
              <a:spcBef>
                <a:spcPts val="1080"/>
              </a:spcBef>
            </a:pPr>
            <a:r>
              <a:rPr spc="15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為限</a:t>
            </a:r>
            <a:r>
              <a:rPr b="0" spc="-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12065" marR="5080">
              <a:lnSpc>
                <a:spcPct val="150000"/>
              </a:lnSpc>
              <a:tabLst>
                <a:tab pos="299085" algn="l"/>
              </a:tabLst>
            </a:pPr>
            <a:r>
              <a:rPr lang="zh-TW" altLang="en-US" spc="135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 </a:t>
            </a:r>
            <a:r>
              <a:rPr spc="135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來訪學校參與路線經費，建議不低於計畫經費的三</a:t>
            </a:r>
            <a:r>
              <a:rPr spc="13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spc="15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分之一</a:t>
            </a:r>
            <a:r>
              <a:rPr b="0" spc="-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97815" marR="26670" indent="-285750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n"/>
              <a:tabLst>
                <a:tab pos="299085" algn="l"/>
              </a:tabLst>
            </a:pPr>
            <a:r>
              <a:rPr b="0" spc="155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學校具體規劃與</a:t>
            </a:r>
            <a:r>
              <a:rPr spc="125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來訪學校之合作共學、安全風險等</a:t>
            </a:r>
            <a:r>
              <a:rPr spc="12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spc="155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機制</a:t>
            </a:r>
            <a:r>
              <a:rPr spc="-50" dirty="0">
                <a:solidFill>
                  <a:srgbClr val="566C8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pc="-50" dirty="0">
              <a:solidFill>
                <a:srgbClr val="566C8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7815" marR="26670" indent="-285750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n"/>
              <a:tabLst>
                <a:tab pos="299085" algn="l"/>
              </a:tabLst>
            </a:pPr>
            <a:r>
              <a:rPr lang="zh-TW" altLang="en-US" spc="125" dirty="0">
                <a:solidFill>
                  <a:schemeClr val="tx1"/>
                </a:solidFill>
              </a:rPr>
              <a:t>經費編列之合宜性。</a:t>
            </a:r>
          </a:p>
          <a:p>
            <a:pPr marL="297815" marR="26670" indent="-285750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n"/>
              <a:tabLst>
                <a:tab pos="299085" algn="l"/>
              </a:tabLst>
            </a:pPr>
            <a:endParaRPr spc="-50" dirty="0">
              <a:solidFill>
                <a:srgbClr val="566C86"/>
              </a:solidFill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40461" y="2809620"/>
            <a:ext cx="3408679" cy="4232910"/>
            <a:chOff x="6740461" y="2809620"/>
            <a:chExt cx="3408679" cy="4232910"/>
          </a:xfrm>
        </p:grpSpPr>
        <p:sp>
          <p:nvSpPr>
            <p:cNvPr id="15" name="object 15"/>
            <p:cNvSpPr/>
            <p:nvPr/>
          </p:nvSpPr>
          <p:spPr>
            <a:xfrm>
              <a:off x="6745223" y="2958845"/>
              <a:ext cx="0" cy="4079240"/>
            </a:xfrm>
            <a:custGeom>
              <a:avLst/>
              <a:gdLst/>
              <a:ahLst/>
              <a:cxnLst/>
              <a:rect l="l" t="t" r="r" b="b"/>
              <a:pathLst>
                <a:path h="4079240">
                  <a:moveTo>
                    <a:pt x="0" y="0"/>
                  </a:moveTo>
                  <a:lnTo>
                    <a:pt x="0" y="4078833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538591" y="2809620"/>
              <a:ext cx="1610360" cy="652780"/>
            </a:xfrm>
            <a:custGeom>
              <a:avLst/>
              <a:gdLst/>
              <a:ahLst/>
              <a:cxnLst/>
              <a:rect l="l" t="t" r="r" b="b"/>
              <a:pathLst>
                <a:path w="1610359" h="652779">
                  <a:moveTo>
                    <a:pt x="1501393" y="0"/>
                  </a:moveTo>
                  <a:lnTo>
                    <a:pt x="108711" y="0"/>
                  </a:lnTo>
                  <a:lnTo>
                    <a:pt x="66383" y="8538"/>
                  </a:lnTo>
                  <a:lnTo>
                    <a:pt x="31829" y="31829"/>
                  </a:lnTo>
                  <a:lnTo>
                    <a:pt x="8538" y="66383"/>
                  </a:lnTo>
                  <a:lnTo>
                    <a:pt x="0" y="108712"/>
                  </a:lnTo>
                  <a:lnTo>
                    <a:pt x="0" y="543813"/>
                  </a:lnTo>
                  <a:lnTo>
                    <a:pt x="8538" y="586142"/>
                  </a:lnTo>
                  <a:lnTo>
                    <a:pt x="31829" y="620696"/>
                  </a:lnTo>
                  <a:lnTo>
                    <a:pt x="66383" y="643987"/>
                  </a:lnTo>
                  <a:lnTo>
                    <a:pt x="108711" y="652526"/>
                  </a:lnTo>
                  <a:lnTo>
                    <a:pt x="1501393" y="652526"/>
                  </a:lnTo>
                  <a:lnTo>
                    <a:pt x="1543742" y="643987"/>
                  </a:lnTo>
                  <a:lnTo>
                    <a:pt x="1578340" y="620696"/>
                  </a:lnTo>
                  <a:lnTo>
                    <a:pt x="1601674" y="586142"/>
                  </a:lnTo>
                  <a:lnTo>
                    <a:pt x="1610232" y="543813"/>
                  </a:lnTo>
                  <a:lnTo>
                    <a:pt x="1610232" y="108712"/>
                  </a:lnTo>
                  <a:lnTo>
                    <a:pt x="1601674" y="66383"/>
                  </a:lnTo>
                  <a:lnTo>
                    <a:pt x="1578340" y="31829"/>
                  </a:lnTo>
                  <a:lnTo>
                    <a:pt x="1543742" y="8538"/>
                  </a:lnTo>
                  <a:lnTo>
                    <a:pt x="1501393" y="0"/>
                  </a:lnTo>
                  <a:close/>
                </a:path>
              </a:pathLst>
            </a:custGeom>
            <a:solidFill>
              <a:srgbClr val="F0DE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36685" y="2813811"/>
              <a:ext cx="205740" cy="282575"/>
            </a:xfrm>
            <a:custGeom>
              <a:avLst/>
              <a:gdLst/>
              <a:ahLst/>
              <a:cxnLst/>
              <a:rect l="l" t="t" r="r" b="b"/>
              <a:pathLst>
                <a:path w="205740" h="282575">
                  <a:moveTo>
                    <a:pt x="205232" y="0"/>
                  </a:moveTo>
                  <a:lnTo>
                    <a:pt x="0" y="0"/>
                  </a:lnTo>
                  <a:lnTo>
                    <a:pt x="0" y="282448"/>
                  </a:lnTo>
                  <a:lnTo>
                    <a:pt x="205232" y="0"/>
                  </a:lnTo>
                  <a:close/>
                </a:path>
              </a:pathLst>
            </a:custGeom>
            <a:solidFill>
              <a:srgbClr val="8460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821673" y="2964306"/>
            <a:ext cx="11049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150" dirty="0">
                <a:solidFill>
                  <a:srgbClr val="252525"/>
                </a:solidFill>
                <a:latin typeface="Microsoft JhengHei"/>
                <a:cs typeface="Microsoft JhengHei"/>
              </a:rPr>
              <a:t>檢核條件</a:t>
            </a:r>
            <a:endParaRPr sz="195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16877" y="3649725"/>
            <a:ext cx="5639435" cy="3772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141605" indent="-285750" algn="just">
              <a:lnSpc>
                <a:spcPct val="150000"/>
              </a:lnSpc>
              <a:spcBef>
                <a:spcPts val="100"/>
              </a:spcBef>
              <a:buClr>
                <a:srgbClr val="000000"/>
              </a:buClr>
              <a:buFont typeface="Wingdings" panose="05000000000000000000" pitchFamily="2" charset="2"/>
              <a:buChar char="n"/>
              <a:tabLst>
                <a:tab pos="299085" algn="l"/>
              </a:tabLst>
            </a:pPr>
            <a:r>
              <a:rPr sz="1800" b="1" spc="135" dirty="0">
                <a:solidFill>
                  <a:schemeClr val="tx1"/>
                </a:solidFill>
                <a:latin typeface="Microsoft JhengHei"/>
                <a:cs typeface="Microsoft JhengHei"/>
              </a:rPr>
              <a:t>學習路線中使用學校鄰近場域之比例、</a:t>
            </a:r>
            <a:r>
              <a:rPr sz="1800" b="1" spc="135" dirty="0">
                <a:solidFill>
                  <a:srgbClr val="FF0000"/>
                </a:solidFill>
                <a:latin typeface="Microsoft JhengHei"/>
                <a:cs typeface="Microsoft JhengHei"/>
              </a:rPr>
              <a:t>可接待來	訪學校進行合作共學之校數</a:t>
            </a:r>
            <a:r>
              <a:rPr sz="1800" b="1" spc="135" dirty="0">
                <a:solidFill>
                  <a:schemeClr val="tx1"/>
                </a:solidFill>
                <a:latin typeface="Microsoft JhengHei"/>
                <a:cs typeface="Microsoft JhengHei"/>
              </a:rPr>
              <a:t>、學校辦理本計畫之	</a:t>
            </a:r>
            <a:r>
              <a:rPr sz="1800" b="1" spc="130" dirty="0" err="1">
                <a:solidFill>
                  <a:schemeClr val="tx1"/>
                </a:solidFill>
                <a:latin typeface="Microsoft JhengHei"/>
                <a:cs typeface="Microsoft JhengHei"/>
              </a:rPr>
              <a:t>累計年度、安全風險管理機制之完善程度</a:t>
            </a:r>
            <a:r>
              <a:rPr sz="1800" b="1" spc="130" dirty="0">
                <a:solidFill>
                  <a:schemeClr val="tx1"/>
                </a:solidFill>
                <a:latin typeface="Microsoft JhengHei"/>
                <a:cs typeface="Microsoft JhengHei"/>
              </a:rPr>
              <a:t>。</a:t>
            </a:r>
            <a:endParaRPr lang="en-US" altLang="zh-TW" sz="1800" b="1" spc="130" dirty="0">
              <a:solidFill>
                <a:schemeClr val="tx1"/>
              </a:solidFill>
              <a:latin typeface="Microsoft JhengHei"/>
              <a:cs typeface="Microsoft JhengHei"/>
            </a:endParaRPr>
          </a:p>
          <a:p>
            <a:pPr marL="297815" marR="141605" indent="-285750" algn="just">
              <a:lnSpc>
                <a:spcPct val="150000"/>
              </a:lnSpc>
              <a:spcBef>
                <a:spcPts val="100"/>
              </a:spcBef>
              <a:buClr>
                <a:srgbClr val="000000"/>
              </a:buClr>
              <a:buFont typeface="Wingdings" panose="05000000000000000000" pitchFamily="2" charset="2"/>
              <a:buChar char="n"/>
              <a:tabLst>
                <a:tab pos="299085" algn="l"/>
              </a:tabLst>
            </a:pPr>
            <a:r>
              <a:rPr lang="zh-TW" altLang="en-US" b="1" dirty="0">
                <a:solidFill>
                  <a:srgbClr val="FF0000"/>
                </a:solidFill>
                <a:latin typeface="Microsoft JhengHei"/>
                <a:cs typeface="Microsoft JhengHei"/>
              </a:rPr>
              <a:t>審查表如附件。</a:t>
            </a:r>
            <a:endParaRPr sz="1800" b="1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298450" indent="-285750" algn="just">
              <a:lnSpc>
                <a:spcPct val="100000"/>
              </a:lnSpc>
              <a:spcBef>
                <a:spcPts val="1080"/>
              </a:spcBef>
              <a:buFont typeface="Wingdings" panose="05000000000000000000" pitchFamily="2" charset="2"/>
              <a:buChar char="n"/>
              <a:tabLst>
                <a:tab pos="337820" algn="l"/>
              </a:tabLst>
            </a:pPr>
            <a:r>
              <a:rPr sz="1800" spc="125" dirty="0">
                <a:latin typeface="Microsoft JhengHei"/>
                <a:cs typeface="Microsoft JhengHei"/>
              </a:rPr>
              <a:t>各條路線執行時須規劃以下項目：</a:t>
            </a:r>
            <a:endParaRPr sz="1800" dirty="0">
              <a:latin typeface="Microsoft JhengHei"/>
              <a:cs typeface="Microsoft JhengHei"/>
            </a:endParaRPr>
          </a:p>
          <a:p>
            <a:pPr marL="643890" marR="250825" lvl="1" indent="-173990">
              <a:lnSpc>
                <a:spcPct val="150000"/>
              </a:lnSpc>
              <a:buAutoNum type="arabicPeriod"/>
              <a:tabLst>
                <a:tab pos="643890" algn="l"/>
                <a:tab pos="694690" algn="l"/>
              </a:tabLst>
            </a:pPr>
            <a:r>
              <a:rPr sz="1800" spc="130" dirty="0">
                <a:latin typeface="Microsoft JhengHei"/>
                <a:cs typeface="Microsoft JhengHei"/>
              </a:rPr>
              <a:t>	課程合適的體驗月份、對象、乘載量、學校</a:t>
            </a:r>
            <a:r>
              <a:rPr sz="1800" spc="145" dirty="0">
                <a:latin typeface="Microsoft JhengHei"/>
                <a:cs typeface="Microsoft JhengHei"/>
              </a:rPr>
              <a:t>人力資源等規劃。</a:t>
            </a:r>
            <a:endParaRPr sz="1800" dirty="0">
              <a:latin typeface="Microsoft JhengHei"/>
              <a:cs typeface="Microsoft JhengHei"/>
            </a:endParaRPr>
          </a:p>
          <a:p>
            <a:pPr marL="691515" lvl="1" indent="-221615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691515" algn="l"/>
              </a:tabLst>
            </a:pPr>
            <a:r>
              <a:rPr sz="1800" spc="140" dirty="0" err="1">
                <a:latin typeface="Microsoft JhengHei"/>
                <a:cs typeface="Microsoft JhengHei"/>
              </a:rPr>
              <a:t>清楚呈現各條路線</a:t>
            </a:r>
            <a:r>
              <a:rPr sz="1800" b="1" spc="140" dirty="0" err="1">
                <a:solidFill>
                  <a:srgbClr val="C0504D"/>
                </a:solidFill>
                <a:latin typeface="Microsoft JhengHei"/>
                <a:cs typeface="Microsoft JhengHei"/>
              </a:rPr>
              <a:t>所搭配的學習地點與內容</a:t>
            </a:r>
            <a:r>
              <a:rPr lang="zh-TW" altLang="en-US" sz="1800" b="1" spc="140" dirty="0">
                <a:solidFill>
                  <a:srgbClr val="C0504D"/>
                </a:solidFill>
                <a:latin typeface="Microsoft JhengHei"/>
                <a:cs typeface="Microsoft JhengHei"/>
              </a:rPr>
              <a:t>。</a:t>
            </a:r>
            <a:endParaRPr sz="1800" dirty="0">
              <a:latin typeface="Microsoft JhengHei"/>
              <a:cs typeface="Microsoft JhengHei"/>
            </a:endParaRPr>
          </a:p>
          <a:p>
            <a:pPr marL="643890">
              <a:lnSpc>
                <a:spcPct val="100000"/>
              </a:lnSpc>
              <a:spcBef>
                <a:spcPts val="1085"/>
              </a:spcBef>
            </a:pPr>
            <a:endParaRPr sz="1800" dirty="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15671" y="1745995"/>
            <a:ext cx="11551920" cy="643255"/>
            <a:chOff x="215671" y="1745995"/>
            <a:chExt cx="11551920" cy="643255"/>
          </a:xfrm>
        </p:grpSpPr>
        <p:sp>
          <p:nvSpPr>
            <p:cNvPr id="21" name="object 21"/>
            <p:cNvSpPr/>
            <p:nvPr/>
          </p:nvSpPr>
          <p:spPr>
            <a:xfrm>
              <a:off x="228371" y="1758695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11464518" y="0"/>
                  </a:moveTo>
                  <a:lnTo>
                    <a:pt x="61734" y="0"/>
                  </a:lnTo>
                  <a:lnTo>
                    <a:pt x="37702" y="4857"/>
                  </a:lnTo>
                  <a:lnTo>
                    <a:pt x="18080" y="18097"/>
                  </a:lnTo>
                  <a:lnTo>
                    <a:pt x="4850" y="37719"/>
                  </a:lnTo>
                  <a:lnTo>
                    <a:pt x="0" y="61722"/>
                  </a:lnTo>
                  <a:lnTo>
                    <a:pt x="0" y="555625"/>
                  </a:lnTo>
                  <a:lnTo>
                    <a:pt x="4850" y="579681"/>
                  </a:lnTo>
                  <a:lnTo>
                    <a:pt x="18080" y="599297"/>
                  </a:lnTo>
                  <a:lnTo>
                    <a:pt x="37702" y="612507"/>
                  </a:lnTo>
                  <a:lnTo>
                    <a:pt x="61734" y="617347"/>
                  </a:lnTo>
                  <a:lnTo>
                    <a:pt x="11464518" y="617347"/>
                  </a:lnTo>
                  <a:lnTo>
                    <a:pt x="11488521" y="612507"/>
                  </a:lnTo>
                  <a:lnTo>
                    <a:pt x="11508143" y="599297"/>
                  </a:lnTo>
                  <a:lnTo>
                    <a:pt x="11521382" y="579681"/>
                  </a:lnTo>
                  <a:lnTo>
                    <a:pt x="11526240" y="555625"/>
                  </a:lnTo>
                  <a:lnTo>
                    <a:pt x="11526240" y="61722"/>
                  </a:lnTo>
                  <a:lnTo>
                    <a:pt x="11521382" y="37719"/>
                  </a:lnTo>
                  <a:lnTo>
                    <a:pt x="11508143" y="18097"/>
                  </a:lnTo>
                  <a:lnTo>
                    <a:pt x="11488521" y="4857"/>
                  </a:lnTo>
                  <a:lnTo>
                    <a:pt x="11464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8371" y="1758695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0" y="61722"/>
                  </a:moveTo>
                  <a:lnTo>
                    <a:pt x="4850" y="37719"/>
                  </a:lnTo>
                  <a:lnTo>
                    <a:pt x="18080" y="18097"/>
                  </a:lnTo>
                  <a:lnTo>
                    <a:pt x="37702" y="4857"/>
                  </a:lnTo>
                  <a:lnTo>
                    <a:pt x="61734" y="0"/>
                  </a:lnTo>
                  <a:lnTo>
                    <a:pt x="11464518" y="0"/>
                  </a:lnTo>
                  <a:lnTo>
                    <a:pt x="11488521" y="4857"/>
                  </a:lnTo>
                  <a:lnTo>
                    <a:pt x="11508143" y="18097"/>
                  </a:lnTo>
                  <a:lnTo>
                    <a:pt x="11521382" y="37719"/>
                  </a:lnTo>
                  <a:lnTo>
                    <a:pt x="11526240" y="61722"/>
                  </a:lnTo>
                  <a:lnTo>
                    <a:pt x="11526240" y="555625"/>
                  </a:lnTo>
                  <a:lnTo>
                    <a:pt x="11521382" y="579681"/>
                  </a:lnTo>
                  <a:lnTo>
                    <a:pt x="11508143" y="599297"/>
                  </a:lnTo>
                  <a:lnTo>
                    <a:pt x="11488521" y="612507"/>
                  </a:lnTo>
                  <a:lnTo>
                    <a:pt x="11464518" y="617347"/>
                  </a:lnTo>
                  <a:lnTo>
                    <a:pt x="61734" y="617347"/>
                  </a:lnTo>
                  <a:lnTo>
                    <a:pt x="37702" y="612507"/>
                  </a:lnTo>
                  <a:lnTo>
                    <a:pt x="18080" y="599297"/>
                  </a:lnTo>
                  <a:lnTo>
                    <a:pt x="4850" y="579681"/>
                  </a:lnTo>
                  <a:lnTo>
                    <a:pt x="0" y="555625"/>
                  </a:lnTo>
                  <a:lnTo>
                    <a:pt x="0" y="61722"/>
                  </a:lnTo>
                  <a:close/>
                </a:path>
              </a:pathLst>
            </a:custGeom>
            <a:ln w="25400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6491" y="1888616"/>
            <a:ext cx="104438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1F487C"/>
                </a:solidFill>
                <a:latin typeface="Microsoft JhengHei"/>
                <a:cs typeface="Microsoft JhengHei"/>
              </a:rPr>
              <a:t>內涵：合乎十二年國教課綱精神，整合社區資源及融入地方創生精神，並提供他校觀摩及參與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846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35" dirty="0"/>
              <a:t>計畫內容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03601" y="216788"/>
            <a:ext cx="4671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215" dirty="0">
                <a:solidFill>
                  <a:srgbClr val="9B6C3C"/>
                </a:solidFill>
                <a:latin typeface="Microsoft JhengHei"/>
                <a:cs typeface="Microsoft JhengHei"/>
              </a:rPr>
              <a:t>計畫二：辦理戶外教育課程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7763" y="995133"/>
            <a:ext cx="5043170" cy="622300"/>
            <a:chOff x="397763" y="995133"/>
            <a:chExt cx="5043170" cy="6223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763" y="995133"/>
              <a:ext cx="5042916" cy="6218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0804" y="1014856"/>
              <a:ext cx="4961890" cy="541020"/>
            </a:xfrm>
            <a:custGeom>
              <a:avLst/>
              <a:gdLst/>
              <a:ahLst/>
              <a:cxnLst/>
              <a:rect l="l" t="t" r="r" b="b"/>
              <a:pathLst>
                <a:path w="4961890" h="541019">
                  <a:moveTo>
                    <a:pt x="4871732" y="0"/>
                  </a:moveTo>
                  <a:lnTo>
                    <a:pt x="90119" y="0"/>
                  </a:lnTo>
                  <a:lnTo>
                    <a:pt x="55040" y="7088"/>
                  </a:lnTo>
                  <a:lnTo>
                    <a:pt x="26395" y="26416"/>
                  </a:lnTo>
                  <a:lnTo>
                    <a:pt x="7082" y="55078"/>
                  </a:lnTo>
                  <a:lnTo>
                    <a:pt x="0" y="90170"/>
                  </a:lnTo>
                  <a:lnTo>
                    <a:pt x="0" y="450596"/>
                  </a:lnTo>
                  <a:lnTo>
                    <a:pt x="7082" y="485687"/>
                  </a:lnTo>
                  <a:lnTo>
                    <a:pt x="26395" y="514349"/>
                  </a:lnTo>
                  <a:lnTo>
                    <a:pt x="55040" y="533677"/>
                  </a:lnTo>
                  <a:lnTo>
                    <a:pt x="90119" y="540765"/>
                  </a:lnTo>
                  <a:lnTo>
                    <a:pt x="4871732" y="540765"/>
                  </a:lnTo>
                  <a:lnTo>
                    <a:pt x="4906804" y="533677"/>
                  </a:lnTo>
                  <a:lnTo>
                    <a:pt x="4935423" y="514350"/>
                  </a:lnTo>
                  <a:lnTo>
                    <a:pt x="4954707" y="485687"/>
                  </a:lnTo>
                  <a:lnTo>
                    <a:pt x="4961775" y="450596"/>
                  </a:lnTo>
                  <a:lnTo>
                    <a:pt x="4961775" y="90170"/>
                  </a:lnTo>
                  <a:lnTo>
                    <a:pt x="4954707" y="55078"/>
                  </a:lnTo>
                  <a:lnTo>
                    <a:pt x="4935423" y="26416"/>
                  </a:lnTo>
                  <a:lnTo>
                    <a:pt x="4906804" y="7088"/>
                  </a:lnTo>
                  <a:lnTo>
                    <a:pt x="4871732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01725" y="1096136"/>
            <a:ext cx="431292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75" dirty="0">
                <a:solidFill>
                  <a:srgbClr val="FFFFFF"/>
                </a:solidFill>
                <a:latin typeface="Microsoft JhengHei"/>
                <a:cs typeface="Microsoft JhengHei"/>
              </a:rPr>
              <a:t>2</a:t>
            </a:r>
            <a:r>
              <a:rPr sz="1950" b="1" spc="-125" dirty="0">
                <a:solidFill>
                  <a:srgbClr val="FFFFFF"/>
                </a:solidFill>
                <a:latin typeface="Microsoft JhengHei"/>
                <a:cs typeface="Microsoft JhengHei"/>
              </a:rPr>
              <a:t>- </a:t>
            </a:r>
            <a:r>
              <a:rPr sz="1950" b="1" dirty="0">
                <a:solidFill>
                  <a:srgbClr val="FFFFFF"/>
                </a:solidFill>
                <a:latin typeface="Microsoft JhengHei"/>
                <a:cs typeface="Microsoft JhengHei"/>
              </a:rPr>
              <a:t>3</a:t>
            </a:r>
            <a:r>
              <a:rPr sz="1950" b="1" spc="135" dirty="0">
                <a:solidFill>
                  <a:srgbClr val="FFFFFF"/>
                </a:solidFill>
                <a:latin typeface="Microsoft JhengHei"/>
                <a:cs typeface="Microsoft JhengHei"/>
              </a:rPr>
              <a:t> 學校辦理戶外教育自主學習課程</a:t>
            </a:r>
            <a:endParaRPr sz="195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93597" y="2705162"/>
            <a:ext cx="1466215" cy="652780"/>
            <a:chOff x="2896870" y="3171570"/>
            <a:chExt cx="1466215" cy="652780"/>
          </a:xfrm>
        </p:grpSpPr>
        <p:sp>
          <p:nvSpPr>
            <p:cNvPr id="10" name="object 10"/>
            <p:cNvSpPr/>
            <p:nvPr/>
          </p:nvSpPr>
          <p:spPr>
            <a:xfrm>
              <a:off x="2899410" y="3171570"/>
              <a:ext cx="1463675" cy="652780"/>
            </a:xfrm>
            <a:custGeom>
              <a:avLst/>
              <a:gdLst/>
              <a:ahLst/>
              <a:cxnLst/>
              <a:rect l="l" t="t" r="r" b="b"/>
              <a:pathLst>
                <a:path w="1463675" h="652779">
                  <a:moveTo>
                    <a:pt x="1354963" y="0"/>
                  </a:moveTo>
                  <a:lnTo>
                    <a:pt x="108838" y="0"/>
                  </a:lnTo>
                  <a:lnTo>
                    <a:pt x="66490" y="8538"/>
                  </a:lnTo>
                  <a:lnTo>
                    <a:pt x="31892" y="31829"/>
                  </a:lnTo>
                  <a:lnTo>
                    <a:pt x="8558" y="66383"/>
                  </a:lnTo>
                  <a:lnTo>
                    <a:pt x="0" y="108712"/>
                  </a:lnTo>
                  <a:lnTo>
                    <a:pt x="0" y="543687"/>
                  </a:lnTo>
                  <a:lnTo>
                    <a:pt x="8558" y="586035"/>
                  </a:lnTo>
                  <a:lnTo>
                    <a:pt x="31892" y="620633"/>
                  </a:lnTo>
                  <a:lnTo>
                    <a:pt x="66490" y="643967"/>
                  </a:lnTo>
                  <a:lnTo>
                    <a:pt x="108838" y="652526"/>
                  </a:lnTo>
                  <a:lnTo>
                    <a:pt x="1354963" y="652526"/>
                  </a:lnTo>
                  <a:lnTo>
                    <a:pt x="1397291" y="643967"/>
                  </a:lnTo>
                  <a:lnTo>
                    <a:pt x="1431845" y="620633"/>
                  </a:lnTo>
                  <a:lnTo>
                    <a:pt x="1455136" y="586035"/>
                  </a:lnTo>
                  <a:lnTo>
                    <a:pt x="1463675" y="543687"/>
                  </a:lnTo>
                  <a:lnTo>
                    <a:pt x="1463675" y="108712"/>
                  </a:lnTo>
                  <a:lnTo>
                    <a:pt x="1455136" y="66383"/>
                  </a:lnTo>
                  <a:lnTo>
                    <a:pt x="1431845" y="31829"/>
                  </a:lnTo>
                  <a:lnTo>
                    <a:pt x="1397291" y="8538"/>
                  </a:lnTo>
                  <a:lnTo>
                    <a:pt x="1354963" y="0"/>
                  </a:lnTo>
                  <a:close/>
                </a:path>
              </a:pathLst>
            </a:custGeom>
            <a:solidFill>
              <a:srgbClr val="F0DE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96870" y="3175761"/>
              <a:ext cx="275590" cy="282575"/>
            </a:xfrm>
            <a:custGeom>
              <a:avLst/>
              <a:gdLst/>
              <a:ahLst/>
              <a:cxnLst/>
              <a:rect l="l" t="t" r="r" b="b"/>
              <a:pathLst>
                <a:path w="275589" h="282575">
                  <a:moveTo>
                    <a:pt x="275463" y="0"/>
                  </a:moveTo>
                  <a:lnTo>
                    <a:pt x="0" y="0"/>
                  </a:lnTo>
                  <a:lnTo>
                    <a:pt x="0" y="282448"/>
                  </a:lnTo>
                  <a:lnTo>
                    <a:pt x="275463" y="0"/>
                  </a:lnTo>
                  <a:close/>
                </a:path>
              </a:pathLst>
            </a:custGeom>
            <a:solidFill>
              <a:srgbClr val="8460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75524" y="2878993"/>
            <a:ext cx="11049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150" dirty="0">
                <a:solidFill>
                  <a:srgbClr val="252525"/>
                </a:solidFill>
                <a:latin typeface="Microsoft JhengHei"/>
                <a:cs typeface="Microsoft JhengHei"/>
              </a:rPr>
              <a:t>補助原則</a:t>
            </a:r>
            <a:endParaRPr sz="1950" dirty="0">
              <a:latin typeface="Microsoft JhengHei"/>
              <a:cs typeface="Microsoft JhengHe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777958" y="2688093"/>
            <a:ext cx="3383730" cy="4754107"/>
            <a:chOff x="6809485" y="2686822"/>
            <a:chExt cx="3383730" cy="4754107"/>
          </a:xfrm>
        </p:grpSpPr>
        <p:sp>
          <p:nvSpPr>
            <p:cNvPr id="14" name="object 14"/>
            <p:cNvSpPr/>
            <p:nvPr/>
          </p:nvSpPr>
          <p:spPr>
            <a:xfrm>
              <a:off x="6809485" y="3361689"/>
              <a:ext cx="0" cy="4079240"/>
            </a:xfrm>
            <a:custGeom>
              <a:avLst/>
              <a:gdLst/>
              <a:ahLst/>
              <a:cxnLst/>
              <a:rect l="l" t="t" r="r" b="b"/>
              <a:pathLst>
                <a:path h="4079240">
                  <a:moveTo>
                    <a:pt x="0" y="0"/>
                  </a:moveTo>
                  <a:lnTo>
                    <a:pt x="0" y="407887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82855" y="2686822"/>
              <a:ext cx="1610360" cy="652780"/>
            </a:xfrm>
            <a:custGeom>
              <a:avLst/>
              <a:gdLst/>
              <a:ahLst/>
              <a:cxnLst/>
              <a:rect l="l" t="t" r="r" b="b"/>
              <a:pathLst>
                <a:path w="1610359" h="652779">
                  <a:moveTo>
                    <a:pt x="1501521" y="0"/>
                  </a:moveTo>
                  <a:lnTo>
                    <a:pt x="108839" y="0"/>
                  </a:lnTo>
                  <a:lnTo>
                    <a:pt x="66490" y="8558"/>
                  </a:lnTo>
                  <a:lnTo>
                    <a:pt x="31892" y="31892"/>
                  </a:lnTo>
                  <a:lnTo>
                    <a:pt x="8558" y="66490"/>
                  </a:lnTo>
                  <a:lnTo>
                    <a:pt x="0" y="108838"/>
                  </a:lnTo>
                  <a:lnTo>
                    <a:pt x="0" y="543813"/>
                  </a:lnTo>
                  <a:lnTo>
                    <a:pt x="8558" y="586142"/>
                  </a:lnTo>
                  <a:lnTo>
                    <a:pt x="31892" y="620696"/>
                  </a:lnTo>
                  <a:lnTo>
                    <a:pt x="66490" y="643987"/>
                  </a:lnTo>
                  <a:lnTo>
                    <a:pt x="108839" y="652526"/>
                  </a:lnTo>
                  <a:lnTo>
                    <a:pt x="1501521" y="652526"/>
                  </a:lnTo>
                  <a:lnTo>
                    <a:pt x="1543849" y="643987"/>
                  </a:lnTo>
                  <a:lnTo>
                    <a:pt x="1578403" y="620696"/>
                  </a:lnTo>
                  <a:lnTo>
                    <a:pt x="1601694" y="586142"/>
                  </a:lnTo>
                  <a:lnTo>
                    <a:pt x="1610232" y="543813"/>
                  </a:lnTo>
                  <a:lnTo>
                    <a:pt x="1610232" y="108838"/>
                  </a:lnTo>
                  <a:lnTo>
                    <a:pt x="1601694" y="66490"/>
                  </a:lnTo>
                  <a:lnTo>
                    <a:pt x="1578403" y="31892"/>
                  </a:lnTo>
                  <a:lnTo>
                    <a:pt x="1543849" y="8558"/>
                  </a:lnTo>
                  <a:lnTo>
                    <a:pt x="1501521" y="0"/>
                  </a:lnTo>
                  <a:close/>
                </a:path>
              </a:pathLst>
            </a:custGeom>
            <a:solidFill>
              <a:srgbClr val="F0DE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583068" y="2716596"/>
              <a:ext cx="205740" cy="282575"/>
            </a:xfrm>
            <a:custGeom>
              <a:avLst/>
              <a:gdLst/>
              <a:ahLst/>
              <a:cxnLst/>
              <a:rect l="l" t="t" r="r" b="b"/>
              <a:pathLst>
                <a:path w="205740" h="282575">
                  <a:moveTo>
                    <a:pt x="205231" y="0"/>
                  </a:moveTo>
                  <a:lnTo>
                    <a:pt x="0" y="0"/>
                  </a:lnTo>
                  <a:lnTo>
                    <a:pt x="0" y="282575"/>
                  </a:lnTo>
                  <a:lnTo>
                    <a:pt x="205231" y="0"/>
                  </a:lnTo>
                  <a:close/>
                </a:path>
              </a:pathLst>
            </a:custGeom>
            <a:solidFill>
              <a:srgbClr val="8460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953500" y="2878993"/>
            <a:ext cx="11049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150" dirty="0">
                <a:solidFill>
                  <a:srgbClr val="252525"/>
                </a:solidFill>
                <a:latin typeface="Microsoft JhengHei"/>
                <a:cs typeface="Microsoft JhengHei"/>
              </a:rPr>
              <a:t>檢核條件</a:t>
            </a:r>
            <a:endParaRPr sz="1950" dirty="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8923" y="3416300"/>
            <a:ext cx="5818102" cy="4021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6985" indent="-285750">
              <a:lnSpc>
                <a:spcPts val="2800"/>
              </a:lnSpc>
              <a:buFont typeface="Wingdings"/>
              <a:buChar char=""/>
              <a:tabLst>
                <a:tab pos="299085" algn="l"/>
              </a:tabLst>
            </a:pPr>
            <a:r>
              <a:rPr sz="1800" b="1" spc="155" dirty="0">
                <a:solidFill>
                  <a:schemeClr val="tx1"/>
                </a:solidFill>
                <a:latin typeface="Microsoft JhengHei"/>
                <a:cs typeface="Microsoft JhengHei"/>
              </a:rPr>
              <a:t>以</a:t>
            </a:r>
            <a:r>
              <a:rPr sz="1800" b="1" spc="95" dirty="0">
                <a:solidFill>
                  <a:schemeClr val="tx1"/>
                </a:solidFill>
                <a:latin typeface="Microsoft JhengHei"/>
                <a:cs typeface="Microsoft JhengHei"/>
              </a:rPr>
              <a:t>「班級」、「班群」或「學年」為單位， 每案</a:t>
            </a:r>
            <a:r>
              <a:rPr sz="1800" b="1" spc="155" dirty="0">
                <a:solidFill>
                  <a:schemeClr val="tx1"/>
                </a:solidFill>
                <a:latin typeface="Microsoft JhengHei"/>
                <a:cs typeface="Microsoft JhengHei"/>
              </a:rPr>
              <a:t>補助</a:t>
            </a:r>
            <a:r>
              <a:rPr sz="1800" b="1" spc="135" dirty="0">
                <a:solidFill>
                  <a:schemeClr val="tx1"/>
                </a:solidFill>
                <a:latin typeface="Microsoft JhengHei"/>
                <a:cs typeface="Microsoft JhengHei"/>
              </a:rPr>
              <a:t>3</a:t>
            </a:r>
            <a:r>
              <a:rPr sz="1800" b="1" spc="90" dirty="0">
                <a:solidFill>
                  <a:schemeClr val="tx1"/>
                </a:solidFill>
                <a:latin typeface="Microsoft JhengHei"/>
                <a:cs typeface="Microsoft JhengHei"/>
              </a:rPr>
              <a:t>萬元，</a:t>
            </a:r>
            <a:r>
              <a:rPr sz="1800" b="1" spc="90" dirty="0">
                <a:solidFill>
                  <a:srgbClr val="FF0000"/>
                </a:solidFill>
                <a:latin typeface="Microsoft JhengHei"/>
                <a:cs typeface="Microsoft JhengHei"/>
              </a:rPr>
              <a:t>每校每學年上限為</a:t>
            </a:r>
            <a:r>
              <a:rPr lang="en-US" altLang="zh-TW" sz="1800" b="1" spc="90" dirty="0">
                <a:solidFill>
                  <a:srgbClr val="FF0000"/>
                </a:solidFill>
                <a:latin typeface="Microsoft JhengHei"/>
                <a:cs typeface="Microsoft JhengHei"/>
              </a:rPr>
              <a:t>4</a:t>
            </a:r>
            <a:r>
              <a:rPr sz="1800" b="1" spc="140" dirty="0">
                <a:solidFill>
                  <a:srgbClr val="FF0000"/>
                </a:solidFill>
                <a:latin typeface="Microsoft JhengHei"/>
                <a:cs typeface="Microsoft JhengHei"/>
              </a:rPr>
              <a:t>案</a:t>
            </a:r>
            <a:r>
              <a:rPr lang="zh-TW" altLang="en-US" sz="1800" b="1" spc="140" dirty="0">
                <a:solidFill>
                  <a:srgbClr val="FF0000"/>
                </a:solidFill>
                <a:latin typeface="Microsoft JhengHei"/>
                <a:cs typeface="Microsoft JhengHei"/>
              </a:rPr>
              <a:t>，但如申請經費超出教育部補助經費</a:t>
            </a:r>
            <a:r>
              <a:rPr lang="en-US" altLang="zh-TW" sz="1800" b="1" spc="140" dirty="0">
                <a:solidFill>
                  <a:srgbClr val="FF0000"/>
                </a:solidFill>
                <a:latin typeface="Microsoft JhengHei"/>
                <a:cs typeface="Microsoft JhengHei"/>
              </a:rPr>
              <a:t>800000</a:t>
            </a:r>
            <a:r>
              <a:rPr lang="zh-TW" altLang="en-US" sz="1800" b="1" spc="140" dirty="0">
                <a:solidFill>
                  <a:srgbClr val="FF0000"/>
                </a:solidFill>
                <a:latin typeface="Microsoft JhengHei"/>
                <a:cs typeface="Microsoft JhengHei"/>
              </a:rPr>
              <a:t>，為維護公平性，會刪除成每校上限</a:t>
            </a:r>
            <a:r>
              <a:rPr lang="en-US" altLang="zh-TW" sz="1800" b="1" spc="140" dirty="0">
                <a:solidFill>
                  <a:srgbClr val="FF0000"/>
                </a:solidFill>
                <a:latin typeface="Microsoft JhengHei"/>
                <a:cs typeface="Microsoft JhengHei"/>
              </a:rPr>
              <a:t>2</a:t>
            </a:r>
            <a:r>
              <a:rPr lang="zh-TW" altLang="en-US" sz="1800" b="1" spc="140" dirty="0">
                <a:solidFill>
                  <a:srgbClr val="FF0000"/>
                </a:solidFill>
                <a:latin typeface="Microsoft JhengHei"/>
                <a:cs typeface="Microsoft JhengHei"/>
              </a:rPr>
              <a:t>案</a:t>
            </a:r>
            <a:r>
              <a:rPr sz="1800" spc="-50" dirty="0">
                <a:solidFill>
                  <a:srgbClr val="566C86"/>
                </a:solidFill>
                <a:latin typeface="Microsoft JhengHei"/>
                <a:cs typeface="Microsoft JhengHei"/>
              </a:rPr>
              <a:t>。</a:t>
            </a:r>
            <a:endParaRPr sz="1800" dirty="0">
              <a:latin typeface="Microsoft JhengHei"/>
              <a:cs typeface="Microsoft JhengHei"/>
            </a:endParaRPr>
          </a:p>
          <a:p>
            <a:pPr marL="299085" indent="-286385">
              <a:lnSpc>
                <a:spcPts val="2800"/>
              </a:lnSpc>
              <a:buFont typeface="Wingdings"/>
              <a:buChar char=""/>
              <a:tabLst>
                <a:tab pos="299085" algn="l"/>
              </a:tabLst>
            </a:pPr>
            <a:r>
              <a:rPr sz="1800" spc="150" dirty="0">
                <a:latin typeface="Microsoft JhengHei"/>
                <a:cs typeface="Microsoft JhengHei"/>
              </a:rPr>
              <a:t>規劃完整的</a:t>
            </a:r>
            <a:r>
              <a:rPr sz="1800" b="1" spc="140" dirty="0">
                <a:solidFill>
                  <a:srgbClr val="C0504D"/>
                </a:solidFill>
                <a:latin typeface="Microsoft JhengHei"/>
                <a:cs typeface="Microsoft JhengHei"/>
              </a:rPr>
              <a:t>風險管理機制</a:t>
            </a:r>
            <a:r>
              <a:rPr sz="1800" spc="120" dirty="0">
                <a:latin typeface="Microsoft JhengHei"/>
                <a:cs typeface="Microsoft JhengHei"/>
              </a:rPr>
              <a:t>，並於實施前辦理相關</a:t>
            </a:r>
            <a:endParaRPr sz="1800" dirty="0">
              <a:latin typeface="Microsoft JhengHei"/>
              <a:cs typeface="Microsoft JhengHei"/>
            </a:endParaRPr>
          </a:p>
          <a:p>
            <a:pPr marL="299085">
              <a:lnSpc>
                <a:spcPts val="2800"/>
              </a:lnSpc>
            </a:pPr>
            <a:r>
              <a:rPr sz="1800" b="1" spc="145" dirty="0">
                <a:solidFill>
                  <a:srgbClr val="C0504D"/>
                </a:solidFill>
                <a:latin typeface="Microsoft JhengHei"/>
                <a:cs typeface="Microsoft JhengHei"/>
              </a:rPr>
              <a:t>安全風險管理知能研習</a:t>
            </a:r>
            <a:r>
              <a:rPr sz="1800" spc="-50" dirty="0">
                <a:solidFill>
                  <a:srgbClr val="566C86"/>
                </a:solidFill>
                <a:latin typeface="Microsoft JhengHei"/>
                <a:cs typeface="Microsoft JhengHei"/>
              </a:rPr>
              <a:t>。</a:t>
            </a:r>
            <a:endParaRPr sz="1800" dirty="0">
              <a:latin typeface="Microsoft JhengHei"/>
              <a:cs typeface="Microsoft JhengHei"/>
            </a:endParaRPr>
          </a:p>
          <a:p>
            <a:pPr marL="354965" indent="-342265">
              <a:lnSpc>
                <a:spcPts val="2800"/>
              </a:lnSpc>
              <a:buFont typeface="Wingdings"/>
              <a:buChar char=""/>
              <a:tabLst>
                <a:tab pos="354965" algn="l"/>
              </a:tabLst>
            </a:pPr>
            <a:r>
              <a:rPr lang="zh-TW" altLang="en-US" dirty="0">
                <a:latin typeface="Microsoft JhengHei"/>
                <a:cs typeface="Microsoft JhengHei"/>
              </a:rPr>
              <a:t>實施場域以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cs typeface="Microsoft JhengHei"/>
              </a:rPr>
              <a:t>「南投縣戶外教育及海洋教育資 源網」</a:t>
            </a:r>
            <a:endParaRPr lang="en-US" altLang="zh-TW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ts val="2800"/>
              </a:lnSpc>
              <a:tabLst>
                <a:tab pos="354965" algn="l"/>
              </a:tabLst>
            </a:pPr>
            <a:r>
              <a:rPr lang="zh-TW" altLang="en-US" dirty="0">
                <a:solidFill>
                  <a:srgbClr val="FF0000"/>
                </a:solidFill>
                <a:latin typeface="Microsoft JhengHei"/>
                <a:cs typeface="Microsoft JhengHei"/>
              </a:rPr>
              <a:t>      網站上的學習場域</a:t>
            </a:r>
            <a:r>
              <a:rPr lang="zh-TW" altLang="en-US" dirty="0">
                <a:solidFill>
                  <a:schemeClr val="tx1"/>
                </a:solidFill>
                <a:latin typeface="Microsoft JhengHei"/>
                <a:cs typeface="Microsoft JhengHei"/>
              </a:rPr>
              <a:t>或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cs typeface="Microsoft JhengHei"/>
              </a:rPr>
              <a:t>「教育部戶外教育資源平臺」</a:t>
            </a:r>
            <a:endParaRPr lang="en-US" altLang="zh-TW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ts val="2800"/>
              </a:lnSpc>
              <a:tabLst>
                <a:tab pos="354965" algn="l"/>
              </a:tabLst>
            </a:pPr>
            <a:r>
              <a:rPr lang="zh-TW" altLang="en-US" dirty="0">
                <a:solidFill>
                  <a:schemeClr val="tx1"/>
                </a:solidFill>
                <a:latin typeface="Microsoft JhengHei"/>
                <a:cs typeface="Microsoft JhengHei"/>
              </a:rPr>
              <a:t>      所公告鄰近縣</a:t>
            </a:r>
            <a:r>
              <a:rPr lang="en-US" altLang="zh-TW" dirty="0">
                <a:solidFill>
                  <a:schemeClr val="tx1"/>
                </a:solidFill>
                <a:latin typeface="Microsoft JhengHei"/>
                <a:cs typeface="Microsoft JhengHei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Microsoft JhengHei"/>
                <a:cs typeface="Microsoft JhengHei"/>
              </a:rPr>
              <a:t>市</a:t>
            </a:r>
            <a:r>
              <a:rPr lang="en-US" altLang="zh-TW" dirty="0">
                <a:solidFill>
                  <a:schemeClr val="tx1"/>
                </a:solidFill>
                <a:latin typeface="Microsoft JhengHei"/>
                <a:cs typeface="Microsoft JhengHei"/>
              </a:rPr>
              <a:t>)</a:t>
            </a:r>
            <a:r>
              <a:rPr lang="zh-TW" altLang="en-US" dirty="0">
                <a:solidFill>
                  <a:schemeClr val="tx1"/>
                </a:solidFill>
                <a:latin typeface="Microsoft JhengHei"/>
                <a:cs typeface="Microsoft JhengHei"/>
              </a:rPr>
              <a:t>場域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cs typeface="Microsoft JhengHei"/>
              </a:rPr>
              <a:t>為優先。</a:t>
            </a:r>
            <a:endParaRPr lang="en-US" altLang="zh-TW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700">
              <a:lnSpc>
                <a:spcPts val="2800"/>
              </a:lnSpc>
              <a:tabLst>
                <a:tab pos="354965" algn="l"/>
              </a:tabLst>
            </a:pPr>
            <a:r>
              <a:rPr lang="zh-TW" altLang="zh-TW" sz="1800" spc="125" dirty="0">
                <a:solidFill>
                  <a:schemeClr val="tx1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</a:t>
            </a:r>
            <a:r>
              <a:rPr lang="en-US" altLang="zh-TW" sz="1800" spc="125" dirty="0">
                <a:solidFill>
                  <a:schemeClr val="tx1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  </a:t>
            </a:r>
            <a:r>
              <a:rPr lang="zh-TW" altLang="en-US" spc="125" dirty="0">
                <a:solidFill>
                  <a:srgbClr val="FF0000"/>
                </a:solidFill>
                <a:latin typeface="Microsoft JhengHei"/>
                <a:cs typeface="Microsoft JhengHei"/>
                <a:sym typeface="Wingdings" panose="05000000000000000000" pitchFamily="2" charset="2"/>
              </a:rPr>
              <a:t>課程規劃地點至少有一處位於本縣境內場域。</a:t>
            </a:r>
            <a:endParaRPr lang="en-US" altLang="zh-TW" sz="1800" spc="125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"/>
              <a:tabLst>
                <a:tab pos="298450" algn="l"/>
              </a:tabLst>
            </a:pPr>
            <a:endParaRPr sz="1800" dirty="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98871" y="3551505"/>
            <a:ext cx="5664629" cy="4308231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354965" indent="-342265">
              <a:lnSpc>
                <a:spcPct val="150000"/>
              </a:lnSpc>
              <a:buFont typeface="Wingdings"/>
              <a:buChar char=""/>
              <a:tabLst>
                <a:tab pos="354965" algn="l"/>
              </a:tabLst>
            </a:pPr>
            <a:r>
              <a:rPr sz="1800" spc="150" dirty="0" err="1">
                <a:latin typeface="Microsoft JhengHei"/>
                <a:cs typeface="Microsoft JhengHei"/>
              </a:rPr>
              <a:t>學校</a:t>
            </a:r>
            <a:r>
              <a:rPr sz="1800" b="1" spc="225" dirty="0" err="1">
                <a:solidFill>
                  <a:srgbClr val="C0504D"/>
                </a:solidFill>
                <a:latin typeface="Microsoft JhengHei"/>
                <a:cs typeface="Microsoft JhengHei"/>
              </a:rPr>
              <a:t>實施跨區域</a:t>
            </a:r>
            <a:r>
              <a:rPr sz="1800" spc="25" dirty="0">
                <a:latin typeface="Microsoft JhengHei"/>
                <a:cs typeface="Microsoft JhengHei"/>
              </a:rPr>
              <a:t>( 跨直轄市、縣( 市) ， </a:t>
            </a:r>
            <a:r>
              <a:rPr sz="1800" spc="25" dirty="0" err="1">
                <a:latin typeface="Microsoft JhengHei"/>
                <a:cs typeface="Microsoft JhengHei"/>
              </a:rPr>
              <a:t>或</a:t>
            </a:r>
            <a:r>
              <a:rPr sz="1800" spc="120" dirty="0" err="1">
                <a:latin typeface="Microsoft JhengHei"/>
                <a:cs typeface="Microsoft JhengHei"/>
              </a:rPr>
              <a:t>同縣</a:t>
            </a:r>
            <a:endParaRPr lang="en-US" altLang="zh-TW" sz="1800" spc="120" dirty="0">
              <a:latin typeface="Microsoft JhengHei"/>
              <a:cs typeface="Microsoft JhengHei"/>
            </a:endParaRPr>
          </a:p>
          <a:p>
            <a:pPr marL="12700">
              <a:lnSpc>
                <a:spcPct val="150000"/>
              </a:lnSpc>
              <a:tabLst>
                <a:tab pos="354965" algn="l"/>
              </a:tabLst>
            </a:pPr>
            <a:r>
              <a:rPr lang="zh-TW" altLang="en-US" spc="120" dirty="0">
                <a:latin typeface="Microsoft JhengHei"/>
                <a:cs typeface="Microsoft JhengHei"/>
              </a:rPr>
              <a:t>     </a:t>
            </a:r>
            <a:r>
              <a:rPr sz="1800" spc="120" dirty="0" err="1">
                <a:latin typeface="Microsoft JhengHei"/>
                <a:cs typeface="Microsoft JhengHei"/>
              </a:rPr>
              <a:t>市跨不同行政區</a:t>
            </a:r>
            <a:r>
              <a:rPr sz="1800" spc="120" dirty="0">
                <a:latin typeface="Microsoft JhengHei"/>
                <a:cs typeface="Microsoft JhengHei"/>
              </a:rPr>
              <a:t>) 。</a:t>
            </a:r>
            <a:endParaRPr sz="1800" dirty="0">
              <a:latin typeface="Microsoft JhengHei"/>
              <a:cs typeface="Microsoft JhengHei"/>
            </a:endParaRPr>
          </a:p>
          <a:p>
            <a:pPr marL="354965" indent="-342265">
              <a:lnSpc>
                <a:spcPct val="150000"/>
              </a:lnSpc>
              <a:buFont typeface="Wingdings"/>
              <a:buChar char=""/>
              <a:tabLst>
                <a:tab pos="354965" algn="l"/>
              </a:tabLst>
            </a:pPr>
            <a:r>
              <a:rPr sz="1800" b="1" dirty="0" err="1">
                <a:latin typeface="Microsoft JhengHei"/>
                <a:cs typeface="Microsoft JhengHei"/>
              </a:rPr>
              <a:t>申請</a:t>
            </a:r>
            <a:r>
              <a:rPr sz="1800" b="1" dirty="0" err="1">
                <a:solidFill>
                  <a:srgbClr val="C0504D"/>
                </a:solidFill>
                <a:latin typeface="Microsoft JhengHei"/>
                <a:cs typeface="Microsoft JhengHei"/>
              </a:rPr>
              <a:t>兩天一夜</a:t>
            </a:r>
            <a:r>
              <a:rPr sz="1800" b="1" spc="-15" dirty="0" err="1">
                <a:latin typeface="Microsoft JhengHei"/>
                <a:cs typeface="Microsoft JhengHei"/>
              </a:rPr>
              <a:t>之行程</a:t>
            </a:r>
            <a:r>
              <a:rPr sz="1800" spc="-15" dirty="0">
                <a:latin typeface="Microsoft JhengHei"/>
                <a:cs typeface="Microsoft JhengHei"/>
              </a:rPr>
              <a:t>。</a:t>
            </a:r>
            <a:endParaRPr lang="en-US" altLang="zh-TW" sz="1800" spc="-15" dirty="0">
              <a:latin typeface="Microsoft JhengHei"/>
              <a:cs typeface="Microsoft JhengHei"/>
            </a:endParaRPr>
          </a:p>
          <a:p>
            <a:pPr marL="354965" indent="-342265">
              <a:lnSpc>
                <a:spcPct val="150000"/>
              </a:lnSpc>
              <a:buFont typeface="Wingdings"/>
              <a:buChar char=""/>
              <a:tabLst>
                <a:tab pos="354965" algn="l"/>
              </a:tabLst>
            </a:pPr>
            <a:r>
              <a:rPr lang="zh-TW" altLang="en-US" dirty="0">
                <a:latin typeface="Microsoft JhengHei"/>
                <a:cs typeface="Microsoft JhengHei"/>
              </a:rPr>
              <a:t>學校應重視教師「教」</a:t>
            </a:r>
            <a:r>
              <a:rPr lang="en-US" altLang="zh-TW" dirty="0">
                <a:latin typeface="Microsoft JhengHei"/>
                <a:cs typeface="Microsoft JhengHei"/>
              </a:rPr>
              <a:t>(</a:t>
            </a:r>
            <a:r>
              <a:rPr lang="zh-TW" altLang="en-US" dirty="0">
                <a:latin typeface="Microsoft JhengHei"/>
                <a:cs typeface="Microsoft JhengHei"/>
              </a:rPr>
              <a:t>導引</a:t>
            </a:r>
            <a:r>
              <a:rPr lang="en-US" altLang="zh-TW" dirty="0">
                <a:latin typeface="Microsoft JhengHei"/>
                <a:cs typeface="Microsoft JhengHei"/>
              </a:rPr>
              <a:t>) </a:t>
            </a:r>
            <a:r>
              <a:rPr lang="zh-TW" altLang="en-US" dirty="0">
                <a:latin typeface="Microsoft JhengHei"/>
                <a:cs typeface="Microsoft JhengHei"/>
              </a:rPr>
              <a:t>與「學」</a:t>
            </a:r>
            <a:r>
              <a:rPr lang="en-US" altLang="zh-TW" dirty="0">
                <a:latin typeface="Microsoft JhengHei"/>
                <a:cs typeface="Microsoft JhengHei"/>
              </a:rPr>
              <a:t>(</a:t>
            </a:r>
            <a:r>
              <a:rPr lang="zh-TW" altLang="en-US" dirty="0">
                <a:latin typeface="Microsoft JhengHei"/>
                <a:cs typeface="Microsoft JhengHei"/>
              </a:rPr>
              <a:t>學	生自主學習</a:t>
            </a:r>
            <a:r>
              <a:rPr lang="en-US" altLang="zh-TW" dirty="0">
                <a:latin typeface="Microsoft JhengHei"/>
                <a:cs typeface="Microsoft JhengHei"/>
              </a:rPr>
              <a:t>)</a:t>
            </a:r>
            <a:r>
              <a:rPr lang="zh-TW" altLang="en-US" dirty="0">
                <a:latin typeface="Microsoft JhengHei"/>
                <a:cs typeface="Microsoft JhengHei"/>
              </a:rPr>
              <a:t>， 並應針對參與課程之師生，辦理安全風險管理知能研習。</a:t>
            </a:r>
            <a:endParaRPr lang="en-US" altLang="zh-TW" dirty="0">
              <a:latin typeface="Microsoft JhengHei"/>
              <a:cs typeface="Microsoft JhengHei"/>
            </a:endParaRPr>
          </a:p>
          <a:p>
            <a:pPr marL="354965" indent="-342265">
              <a:lnSpc>
                <a:spcPct val="150000"/>
              </a:lnSpc>
              <a:buFont typeface="Wingdings"/>
              <a:buChar char=""/>
              <a:tabLst>
                <a:tab pos="354965" algn="l"/>
              </a:tabLst>
            </a:pPr>
            <a:r>
              <a:rPr lang="zh-TW" altLang="en-US" sz="1800" spc="125" dirty="0">
                <a:latin typeface="Microsoft JhengHei"/>
                <a:cs typeface="Microsoft JhengHei"/>
              </a:rPr>
              <a:t>經費編列之合宜性。</a:t>
            </a:r>
            <a:endParaRPr lang="en-US" altLang="zh-TW" sz="1800" spc="125" dirty="0">
              <a:latin typeface="Microsoft JhengHei"/>
              <a:cs typeface="Microsoft JhengHei"/>
            </a:endParaRPr>
          </a:p>
          <a:p>
            <a:pPr marL="354965" indent="-342265">
              <a:lnSpc>
                <a:spcPct val="150000"/>
              </a:lnSpc>
              <a:buFont typeface="Wingdings"/>
              <a:buChar char=""/>
              <a:tabLst>
                <a:tab pos="354965" algn="l"/>
              </a:tabLst>
            </a:pPr>
            <a:r>
              <a:rPr lang="zh-TW" altLang="en-US" sz="1800" b="1" spc="125" dirty="0">
                <a:solidFill>
                  <a:srgbClr val="FF0000"/>
                </a:solidFill>
                <a:latin typeface="Microsoft JhengHei"/>
                <a:cs typeface="Microsoft JhengHei"/>
              </a:rPr>
              <a:t>審查表如附件。</a:t>
            </a:r>
          </a:p>
          <a:p>
            <a:pPr marL="354965" indent="-342265">
              <a:lnSpc>
                <a:spcPct val="150000"/>
              </a:lnSpc>
              <a:buFont typeface="Wingdings"/>
              <a:buChar char=""/>
              <a:tabLst>
                <a:tab pos="354965" algn="l"/>
              </a:tabLst>
            </a:pPr>
            <a:endParaRPr lang="zh-TW" altLang="en-US" dirty="0">
              <a:latin typeface="Microsoft JhengHei"/>
              <a:cs typeface="Microsoft JhengHei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Font typeface="Wingdings"/>
              <a:buChar char=""/>
              <a:tabLst>
                <a:tab pos="354965" algn="l"/>
              </a:tabLst>
            </a:pPr>
            <a:endParaRPr sz="1800" dirty="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8104" y="1844928"/>
            <a:ext cx="11551920" cy="643255"/>
            <a:chOff x="428104" y="1844928"/>
            <a:chExt cx="11551920" cy="643255"/>
          </a:xfrm>
        </p:grpSpPr>
        <p:sp>
          <p:nvSpPr>
            <p:cNvPr id="21" name="object 21"/>
            <p:cNvSpPr/>
            <p:nvPr/>
          </p:nvSpPr>
          <p:spPr>
            <a:xfrm>
              <a:off x="440804" y="1857628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11464429" y="0"/>
                  </a:moveTo>
                  <a:lnTo>
                    <a:pt x="61747" y="0"/>
                  </a:lnTo>
                  <a:lnTo>
                    <a:pt x="37713" y="4839"/>
                  </a:lnTo>
                  <a:lnTo>
                    <a:pt x="18086" y="18049"/>
                  </a:lnTo>
                  <a:lnTo>
                    <a:pt x="4852" y="37665"/>
                  </a:lnTo>
                  <a:lnTo>
                    <a:pt x="0" y="61722"/>
                  </a:lnTo>
                  <a:lnTo>
                    <a:pt x="0" y="555625"/>
                  </a:lnTo>
                  <a:lnTo>
                    <a:pt x="4852" y="579627"/>
                  </a:lnTo>
                  <a:lnTo>
                    <a:pt x="18086" y="599249"/>
                  </a:lnTo>
                  <a:lnTo>
                    <a:pt x="37713" y="612489"/>
                  </a:lnTo>
                  <a:lnTo>
                    <a:pt x="61747" y="617347"/>
                  </a:lnTo>
                  <a:lnTo>
                    <a:pt x="11464429" y="617347"/>
                  </a:lnTo>
                  <a:lnTo>
                    <a:pt x="11488506" y="612489"/>
                  </a:lnTo>
                  <a:lnTo>
                    <a:pt x="11508165" y="599249"/>
                  </a:lnTo>
                  <a:lnTo>
                    <a:pt x="11521418" y="579627"/>
                  </a:lnTo>
                  <a:lnTo>
                    <a:pt x="11526278" y="555625"/>
                  </a:lnTo>
                  <a:lnTo>
                    <a:pt x="11526278" y="61722"/>
                  </a:lnTo>
                  <a:lnTo>
                    <a:pt x="11521418" y="37665"/>
                  </a:lnTo>
                  <a:lnTo>
                    <a:pt x="11508165" y="18049"/>
                  </a:lnTo>
                  <a:lnTo>
                    <a:pt x="11488506" y="4839"/>
                  </a:lnTo>
                  <a:lnTo>
                    <a:pt x="11464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0804" y="1857628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0" y="61722"/>
                  </a:moveTo>
                  <a:lnTo>
                    <a:pt x="4852" y="37665"/>
                  </a:lnTo>
                  <a:lnTo>
                    <a:pt x="18086" y="18049"/>
                  </a:lnTo>
                  <a:lnTo>
                    <a:pt x="37713" y="4839"/>
                  </a:lnTo>
                  <a:lnTo>
                    <a:pt x="61747" y="0"/>
                  </a:lnTo>
                  <a:lnTo>
                    <a:pt x="11464429" y="0"/>
                  </a:lnTo>
                  <a:lnTo>
                    <a:pt x="11488506" y="4839"/>
                  </a:lnTo>
                  <a:lnTo>
                    <a:pt x="11508165" y="18049"/>
                  </a:lnTo>
                  <a:lnTo>
                    <a:pt x="11521418" y="37665"/>
                  </a:lnTo>
                  <a:lnTo>
                    <a:pt x="11526278" y="61722"/>
                  </a:lnTo>
                  <a:lnTo>
                    <a:pt x="11526278" y="555625"/>
                  </a:lnTo>
                  <a:lnTo>
                    <a:pt x="11521418" y="579627"/>
                  </a:lnTo>
                  <a:lnTo>
                    <a:pt x="11508165" y="599249"/>
                  </a:lnTo>
                  <a:lnTo>
                    <a:pt x="11488506" y="612489"/>
                  </a:lnTo>
                  <a:lnTo>
                    <a:pt x="11464429" y="617347"/>
                  </a:lnTo>
                  <a:lnTo>
                    <a:pt x="61747" y="617347"/>
                  </a:lnTo>
                  <a:lnTo>
                    <a:pt x="37713" y="612489"/>
                  </a:lnTo>
                  <a:lnTo>
                    <a:pt x="18086" y="599249"/>
                  </a:lnTo>
                  <a:lnTo>
                    <a:pt x="4852" y="579627"/>
                  </a:lnTo>
                  <a:lnTo>
                    <a:pt x="0" y="555625"/>
                  </a:lnTo>
                  <a:lnTo>
                    <a:pt x="0" y="61722"/>
                  </a:lnTo>
                  <a:close/>
                </a:path>
              </a:pathLst>
            </a:custGeom>
            <a:ln w="25400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8936" y="1978913"/>
            <a:ext cx="96818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1F487C"/>
                </a:solidFill>
                <a:latin typeface="Microsoft JhengHei"/>
                <a:cs typeface="Microsoft JhengHei"/>
              </a:rPr>
              <a:t>內涵：發展並實施跨區域之住宿型自主學習課程，並結合學校本位課程發展課程示例。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31135" cy="876935"/>
          </a:xfrm>
          <a:custGeom>
            <a:avLst/>
            <a:gdLst/>
            <a:ahLst/>
            <a:cxnLst/>
            <a:rect l="l" t="t" r="r" b="b"/>
            <a:pathLst>
              <a:path w="2731135" h="876935">
                <a:moveTo>
                  <a:pt x="2292477" y="0"/>
                </a:moveTo>
                <a:lnTo>
                  <a:pt x="438378" y="0"/>
                </a:lnTo>
                <a:lnTo>
                  <a:pt x="390159" y="2621"/>
                </a:lnTo>
                <a:lnTo>
                  <a:pt x="343461" y="10301"/>
                </a:lnTo>
                <a:lnTo>
                  <a:pt x="298560" y="22765"/>
                </a:lnTo>
                <a:lnTo>
                  <a:pt x="255731" y="39738"/>
                </a:lnTo>
                <a:lnTo>
                  <a:pt x="215249" y="60944"/>
                </a:lnTo>
                <a:lnTo>
                  <a:pt x="177389" y="86110"/>
                </a:lnTo>
                <a:lnTo>
                  <a:pt x="142426" y="114959"/>
                </a:lnTo>
                <a:lnTo>
                  <a:pt x="110636" y="147217"/>
                </a:lnTo>
                <a:lnTo>
                  <a:pt x="82293" y="182609"/>
                </a:lnTo>
                <a:lnTo>
                  <a:pt x="57674" y="220859"/>
                </a:lnTo>
                <a:lnTo>
                  <a:pt x="37053" y="261693"/>
                </a:lnTo>
                <a:lnTo>
                  <a:pt x="20705" y="304836"/>
                </a:lnTo>
                <a:lnTo>
                  <a:pt x="8906" y="350012"/>
                </a:lnTo>
                <a:lnTo>
                  <a:pt x="0" y="438403"/>
                </a:lnTo>
                <a:lnTo>
                  <a:pt x="0" y="876808"/>
                </a:lnTo>
                <a:lnTo>
                  <a:pt x="2310003" y="876808"/>
                </a:lnTo>
                <a:lnTo>
                  <a:pt x="2310003" y="875029"/>
                </a:lnTo>
                <a:lnTo>
                  <a:pt x="2380742" y="867918"/>
                </a:lnTo>
                <a:lnTo>
                  <a:pt x="2425920" y="856114"/>
                </a:lnTo>
                <a:lnTo>
                  <a:pt x="2469068" y="839762"/>
                </a:lnTo>
                <a:lnTo>
                  <a:pt x="2509911" y="819135"/>
                </a:lnTo>
                <a:lnTo>
                  <a:pt x="2548173" y="794511"/>
                </a:lnTo>
                <a:lnTo>
                  <a:pt x="2583578" y="766163"/>
                </a:lnTo>
                <a:lnTo>
                  <a:pt x="2615850" y="734368"/>
                </a:lnTo>
                <a:lnTo>
                  <a:pt x="2644714" y="699401"/>
                </a:lnTo>
                <a:lnTo>
                  <a:pt x="2669894" y="661537"/>
                </a:lnTo>
                <a:lnTo>
                  <a:pt x="2691114" y="621051"/>
                </a:lnTo>
                <a:lnTo>
                  <a:pt x="2708098" y="578220"/>
                </a:lnTo>
                <a:lnTo>
                  <a:pt x="2720571" y="533318"/>
                </a:lnTo>
                <a:lnTo>
                  <a:pt x="2728257" y="486621"/>
                </a:lnTo>
                <a:lnTo>
                  <a:pt x="2730881" y="438403"/>
                </a:lnTo>
                <a:lnTo>
                  <a:pt x="2728307" y="390623"/>
                </a:lnTo>
                <a:lnTo>
                  <a:pt x="2720766" y="344336"/>
                </a:lnTo>
                <a:lnTo>
                  <a:pt x="2708524" y="299809"/>
                </a:lnTo>
                <a:lnTo>
                  <a:pt x="2691850" y="257309"/>
                </a:lnTo>
                <a:lnTo>
                  <a:pt x="2671012" y="217104"/>
                </a:lnTo>
                <a:lnTo>
                  <a:pt x="2646276" y="179460"/>
                </a:lnTo>
                <a:lnTo>
                  <a:pt x="2617911" y="144644"/>
                </a:lnTo>
                <a:lnTo>
                  <a:pt x="2586185" y="112924"/>
                </a:lnTo>
                <a:lnTo>
                  <a:pt x="2551365" y="84567"/>
                </a:lnTo>
                <a:lnTo>
                  <a:pt x="2513720" y="59840"/>
                </a:lnTo>
                <a:lnTo>
                  <a:pt x="2473516" y="39010"/>
                </a:lnTo>
                <a:lnTo>
                  <a:pt x="2431022" y="22343"/>
                </a:lnTo>
                <a:lnTo>
                  <a:pt x="2386506" y="10108"/>
                </a:lnTo>
                <a:lnTo>
                  <a:pt x="2340538" y="2621"/>
                </a:lnTo>
                <a:lnTo>
                  <a:pt x="2341153" y="2621"/>
                </a:lnTo>
                <a:lnTo>
                  <a:pt x="2292477" y="0"/>
                </a:lnTo>
                <a:close/>
              </a:path>
            </a:pathLst>
          </a:custGeom>
          <a:solidFill>
            <a:srgbClr val="846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83540" y="174116"/>
            <a:ext cx="1982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pc="23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外加主題</a:t>
            </a:r>
            <a:endParaRPr spc="23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03601" y="216788"/>
            <a:ext cx="4671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215" dirty="0">
                <a:solidFill>
                  <a:srgbClr val="9B6C3C"/>
                </a:solidFill>
                <a:latin typeface="Microsoft JhengHei"/>
                <a:cs typeface="Microsoft JhengHei"/>
              </a:rPr>
              <a:t>計畫二：辦理戶外教育課程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7763" y="995133"/>
            <a:ext cx="5043170" cy="622300"/>
            <a:chOff x="397763" y="995133"/>
            <a:chExt cx="5043170" cy="6223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763" y="995133"/>
              <a:ext cx="5042916" cy="6218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0804" y="1014856"/>
              <a:ext cx="4961890" cy="541020"/>
            </a:xfrm>
            <a:custGeom>
              <a:avLst/>
              <a:gdLst/>
              <a:ahLst/>
              <a:cxnLst/>
              <a:rect l="l" t="t" r="r" b="b"/>
              <a:pathLst>
                <a:path w="4961890" h="541019">
                  <a:moveTo>
                    <a:pt x="4871732" y="0"/>
                  </a:moveTo>
                  <a:lnTo>
                    <a:pt x="90119" y="0"/>
                  </a:lnTo>
                  <a:lnTo>
                    <a:pt x="55040" y="7088"/>
                  </a:lnTo>
                  <a:lnTo>
                    <a:pt x="26395" y="26416"/>
                  </a:lnTo>
                  <a:lnTo>
                    <a:pt x="7082" y="55078"/>
                  </a:lnTo>
                  <a:lnTo>
                    <a:pt x="0" y="90170"/>
                  </a:lnTo>
                  <a:lnTo>
                    <a:pt x="0" y="450596"/>
                  </a:lnTo>
                  <a:lnTo>
                    <a:pt x="7082" y="485687"/>
                  </a:lnTo>
                  <a:lnTo>
                    <a:pt x="26395" y="514349"/>
                  </a:lnTo>
                  <a:lnTo>
                    <a:pt x="55040" y="533677"/>
                  </a:lnTo>
                  <a:lnTo>
                    <a:pt x="90119" y="540765"/>
                  </a:lnTo>
                  <a:lnTo>
                    <a:pt x="4871732" y="540765"/>
                  </a:lnTo>
                  <a:lnTo>
                    <a:pt x="4906804" y="533677"/>
                  </a:lnTo>
                  <a:lnTo>
                    <a:pt x="4935423" y="514350"/>
                  </a:lnTo>
                  <a:lnTo>
                    <a:pt x="4954707" y="485687"/>
                  </a:lnTo>
                  <a:lnTo>
                    <a:pt x="4961775" y="450596"/>
                  </a:lnTo>
                  <a:lnTo>
                    <a:pt x="4961775" y="90170"/>
                  </a:lnTo>
                  <a:lnTo>
                    <a:pt x="4954707" y="55078"/>
                  </a:lnTo>
                  <a:lnTo>
                    <a:pt x="4935423" y="26416"/>
                  </a:lnTo>
                  <a:lnTo>
                    <a:pt x="4906804" y="7088"/>
                  </a:lnTo>
                  <a:lnTo>
                    <a:pt x="4871732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01725" y="1096136"/>
            <a:ext cx="431292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75" dirty="0">
                <a:solidFill>
                  <a:srgbClr val="FFFFFF"/>
                </a:solidFill>
                <a:latin typeface="Microsoft JhengHei"/>
                <a:cs typeface="Microsoft JhengHei"/>
              </a:rPr>
              <a:t>2</a:t>
            </a:r>
            <a:r>
              <a:rPr sz="1950" b="1" spc="-125" dirty="0">
                <a:solidFill>
                  <a:srgbClr val="FFFFFF"/>
                </a:solidFill>
                <a:latin typeface="Microsoft JhengHei"/>
                <a:cs typeface="Microsoft JhengHei"/>
              </a:rPr>
              <a:t>- </a:t>
            </a:r>
            <a:r>
              <a:rPr sz="1950" b="1" dirty="0">
                <a:solidFill>
                  <a:srgbClr val="FFFFFF"/>
                </a:solidFill>
                <a:latin typeface="Microsoft JhengHei"/>
                <a:cs typeface="Microsoft JhengHei"/>
              </a:rPr>
              <a:t>3</a:t>
            </a:r>
            <a:r>
              <a:rPr sz="1950" b="1" spc="135" dirty="0">
                <a:solidFill>
                  <a:srgbClr val="FFFFFF"/>
                </a:solidFill>
                <a:latin typeface="Microsoft JhengHei"/>
                <a:cs typeface="Microsoft JhengHei"/>
              </a:rPr>
              <a:t> 學校辦理戶外教育自主學習課程</a:t>
            </a:r>
            <a:endParaRPr sz="1950" dirty="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8104" y="1844928"/>
            <a:ext cx="11551920" cy="643255"/>
            <a:chOff x="428104" y="1844928"/>
            <a:chExt cx="11551920" cy="643255"/>
          </a:xfrm>
        </p:grpSpPr>
        <p:sp>
          <p:nvSpPr>
            <p:cNvPr id="21" name="object 21"/>
            <p:cNvSpPr/>
            <p:nvPr/>
          </p:nvSpPr>
          <p:spPr>
            <a:xfrm>
              <a:off x="440804" y="1857628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11464429" y="0"/>
                  </a:moveTo>
                  <a:lnTo>
                    <a:pt x="61747" y="0"/>
                  </a:lnTo>
                  <a:lnTo>
                    <a:pt x="37713" y="4839"/>
                  </a:lnTo>
                  <a:lnTo>
                    <a:pt x="18086" y="18049"/>
                  </a:lnTo>
                  <a:lnTo>
                    <a:pt x="4852" y="37665"/>
                  </a:lnTo>
                  <a:lnTo>
                    <a:pt x="0" y="61722"/>
                  </a:lnTo>
                  <a:lnTo>
                    <a:pt x="0" y="555625"/>
                  </a:lnTo>
                  <a:lnTo>
                    <a:pt x="4852" y="579627"/>
                  </a:lnTo>
                  <a:lnTo>
                    <a:pt x="18086" y="599249"/>
                  </a:lnTo>
                  <a:lnTo>
                    <a:pt x="37713" y="612489"/>
                  </a:lnTo>
                  <a:lnTo>
                    <a:pt x="61747" y="617347"/>
                  </a:lnTo>
                  <a:lnTo>
                    <a:pt x="11464429" y="617347"/>
                  </a:lnTo>
                  <a:lnTo>
                    <a:pt x="11488506" y="612489"/>
                  </a:lnTo>
                  <a:lnTo>
                    <a:pt x="11508165" y="599249"/>
                  </a:lnTo>
                  <a:lnTo>
                    <a:pt x="11521418" y="579627"/>
                  </a:lnTo>
                  <a:lnTo>
                    <a:pt x="11526278" y="555625"/>
                  </a:lnTo>
                  <a:lnTo>
                    <a:pt x="11526278" y="61722"/>
                  </a:lnTo>
                  <a:lnTo>
                    <a:pt x="11521418" y="37665"/>
                  </a:lnTo>
                  <a:lnTo>
                    <a:pt x="11508165" y="18049"/>
                  </a:lnTo>
                  <a:lnTo>
                    <a:pt x="11488506" y="4839"/>
                  </a:lnTo>
                  <a:lnTo>
                    <a:pt x="11464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0804" y="1857628"/>
              <a:ext cx="11526520" cy="617855"/>
            </a:xfrm>
            <a:custGeom>
              <a:avLst/>
              <a:gdLst/>
              <a:ahLst/>
              <a:cxnLst/>
              <a:rect l="l" t="t" r="r" b="b"/>
              <a:pathLst>
                <a:path w="11526520" h="617855">
                  <a:moveTo>
                    <a:pt x="0" y="61722"/>
                  </a:moveTo>
                  <a:lnTo>
                    <a:pt x="4852" y="37665"/>
                  </a:lnTo>
                  <a:lnTo>
                    <a:pt x="18086" y="18049"/>
                  </a:lnTo>
                  <a:lnTo>
                    <a:pt x="37713" y="4839"/>
                  </a:lnTo>
                  <a:lnTo>
                    <a:pt x="61747" y="0"/>
                  </a:lnTo>
                  <a:lnTo>
                    <a:pt x="11464429" y="0"/>
                  </a:lnTo>
                  <a:lnTo>
                    <a:pt x="11488506" y="4839"/>
                  </a:lnTo>
                  <a:lnTo>
                    <a:pt x="11508165" y="18049"/>
                  </a:lnTo>
                  <a:lnTo>
                    <a:pt x="11521418" y="37665"/>
                  </a:lnTo>
                  <a:lnTo>
                    <a:pt x="11526278" y="61722"/>
                  </a:lnTo>
                  <a:lnTo>
                    <a:pt x="11526278" y="555625"/>
                  </a:lnTo>
                  <a:lnTo>
                    <a:pt x="11521418" y="579627"/>
                  </a:lnTo>
                  <a:lnTo>
                    <a:pt x="11508165" y="599249"/>
                  </a:lnTo>
                  <a:lnTo>
                    <a:pt x="11488506" y="612489"/>
                  </a:lnTo>
                  <a:lnTo>
                    <a:pt x="11464429" y="617347"/>
                  </a:lnTo>
                  <a:lnTo>
                    <a:pt x="61747" y="617347"/>
                  </a:lnTo>
                  <a:lnTo>
                    <a:pt x="37713" y="612489"/>
                  </a:lnTo>
                  <a:lnTo>
                    <a:pt x="18086" y="599249"/>
                  </a:lnTo>
                  <a:lnTo>
                    <a:pt x="4852" y="579627"/>
                  </a:lnTo>
                  <a:lnTo>
                    <a:pt x="0" y="555625"/>
                  </a:lnTo>
                  <a:lnTo>
                    <a:pt x="0" y="61722"/>
                  </a:lnTo>
                  <a:close/>
                </a:path>
              </a:pathLst>
            </a:custGeom>
            <a:ln w="25400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8936" y="1978913"/>
            <a:ext cx="96818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1F487C"/>
                </a:solidFill>
                <a:latin typeface="Microsoft JhengHei"/>
                <a:cs typeface="Microsoft JhengHei"/>
              </a:rPr>
              <a:t>內涵：發展並實施跨區域之住宿型自主學習課程，並結合學校本位課程發展課程示例。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6C8D277-1FB5-4E6D-BE85-B8AFEB11B6EB}"/>
              </a:ext>
            </a:extLst>
          </p:cNvPr>
          <p:cNvSpPr/>
          <p:nvPr/>
        </p:nvSpPr>
        <p:spPr>
          <a:xfrm>
            <a:off x="644617" y="2729841"/>
            <a:ext cx="12167774" cy="3351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TW" altLang="en-US" sz="2400" b="0" i="0" u="none" strike="noStrike" baseline="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本次人權教育及交通安全教育列為外加主題，</a:t>
            </a:r>
            <a:r>
              <a:rPr lang="zh-TW" altLang="en-US" sz="2400" b="1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申請外加主題之學校，應至少擇一主題建議場域（</a:t>
            </a: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en-US" altLang="zh-TW" sz="2400" b="1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P16</a:t>
            </a:r>
            <a:r>
              <a:rPr lang="zh-TW" altLang="en-US" sz="2400" b="1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）納入學習點規劃。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倘非國教署所列場域，該計畫不予補助。</a:t>
            </a:r>
            <a:endParaRPr lang="zh-TW" altLang="en-US" sz="2400" b="1" i="0" u="none" strike="noStrike" baseline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0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所加主題不列入地方政府送件上限計算（</a:t>
            </a:r>
            <a:r>
              <a:rPr lang="zh-TW" altLang="en-US" sz="24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惟須符合每校至多</a:t>
            </a:r>
            <a:r>
              <a:rPr lang="en-US" altLang="zh-TW" sz="24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4</a:t>
            </a:r>
            <a:r>
              <a:rPr lang="zh-TW" altLang="en-US" sz="24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案之條件</a:t>
            </a:r>
            <a:r>
              <a:rPr lang="zh-TW" altLang="en-US" sz="2400" b="0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）。</a:t>
            </a:r>
            <a:endParaRPr lang="en-US" altLang="zh-TW" sz="2400" b="0" i="0" u="none" strike="noStrike" baseline="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由國教署檢核</a:t>
            </a:r>
            <a:r>
              <a:rPr lang="zh-TW" altLang="en-US" sz="2400" b="0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每案補助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萬元，</a:t>
            </a:r>
            <a:r>
              <a:rPr lang="zh-TW" altLang="en-US" sz="2400" b="0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鼓勵學校多申請。 </a:t>
            </a:r>
            <a:endParaRPr lang="en-US" altLang="zh-TW" sz="2400" b="0" i="0" u="none" strike="noStrike" baseline="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0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88444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1884</Words>
  <Application>Microsoft Office PowerPoint</Application>
  <PresentationFormat>自訂</PresentationFormat>
  <Paragraphs>227</Paragraphs>
  <Slides>28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42" baseType="lpstr">
      <vt:lpstr>Helvetica World Bold</vt:lpstr>
      <vt:lpstr>Noto Sans T Chinese</vt:lpstr>
      <vt:lpstr>芫荽</vt:lpstr>
      <vt:lpstr>細明體</vt:lpstr>
      <vt:lpstr>Microsoft JhengHei</vt:lpstr>
      <vt:lpstr>Microsoft JhengHei</vt:lpstr>
      <vt:lpstr>新細明體</vt:lpstr>
      <vt:lpstr>標楷體</vt:lpstr>
      <vt:lpstr>Arial</vt:lpstr>
      <vt:lpstr>Arial Black</vt:lpstr>
      <vt:lpstr>Calibri</vt:lpstr>
      <vt:lpstr>Times New Roman</vt:lpstr>
      <vt:lpstr>Wingdings</vt:lpstr>
      <vt:lpstr>Office Theme</vt:lpstr>
      <vt:lpstr>PowerPoint 簡報</vt:lpstr>
      <vt:lpstr>申請須知</vt:lpstr>
      <vt:lpstr>PowerPoint 簡報</vt:lpstr>
      <vt:lpstr>申請經費</vt:lpstr>
      <vt:lpstr>教育部調整重點</vt:lpstr>
      <vt:lpstr>計畫內容</vt:lpstr>
      <vt:lpstr>計畫內容</vt:lpstr>
      <vt:lpstr>計畫內容</vt:lpstr>
      <vt:lpstr>外加主題</vt:lpstr>
      <vt:lpstr>計畫內容</vt:lpstr>
      <vt:lpstr>場域選擇 注意事項</vt:lpstr>
      <vt:lpstr>場域選擇 注意事項</vt:lpstr>
      <vt:lpstr>經費編列 注意事項</vt:lpstr>
      <vt:lpstr>PowerPoint 簡報</vt:lpstr>
      <vt:lpstr>國中小課程與教學計畫填報系統 https://teach.k12ea.gov.tw/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南投縣國民中小學戶外教育實施辦法 </vt:lpstr>
      <vt:lpstr>    南投縣國民中小學戶外教育實施辦法 </vt:lpstr>
      <vt:lpstr>    南投縣國民中小學戶外教育實施辦法 </vt:lpstr>
      <vt:lpstr>Q&amp;A 提問時間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蘇偉智</dc:creator>
  <cp:lastModifiedBy>user</cp:lastModifiedBy>
  <cp:revision>106</cp:revision>
  <dcterms:created xsi:type="dcterms:W3CDTF">2026-03-20T01:26:10Z</dcterms:created>
  <dcterms:modified xsi:type="dcterms:W3CDTF">2026-04-01T03:20:01Z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2026-03-18T00:00:00Z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2026-03-20T00:00:00Z</vt:filetime>
  </property>
  <property fmtid="{D5CDD505-2E9C-101B-9397-08002B2CF9AE}" pid="5" name="Producer">
    <vt:lpwstr>Microsoft® PowerPoint® LTSC</vt:lpwstr>
  </property>
</Properties>
</file>